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D_4409C30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361" r:id="rId5"/>
    <p:sldId id="391" r:id="rId6"/>
    <p:sldId id="389" r:id="rId7"/>
    <p:sldId id="360" r:id="rId8"/>
    <p:sldId id="366" r:id="rId9"/>
    <p:sldId id="262" r:id="rId10"/>
    <p:sldId id="263" r:id="rId11"/>
    <p:sldId id="264" r:id="rId12"/>
    <p:sldId id="265" r:id="rId13"/>
    <p:sldId id="285" r:id="rId14"/>
    <p:sldId id="292" r:id="rId15"/>
    <p:sldId id="289" r:id="rId16"/>
    <p:sldId id="290" r:id="rId17"/>
    <p:sldId id="282" r:id="rId18"/>
    <p:sldId id="266" r:id="rId19"/>
    <p:sldId id="287" r:id="rId20"/>
    <p:sldId id="288" r:id="rId21"/>
    <p:sldId id="279" r:id="rId22"/>
    <p:sldId id="283" r:id="rId23"/>
    <p:sldId id="274" r:id="rId24"/>
    <p:sldId id="275" r:id="rId25"/>
    <p:sldId id="276" r:id="rId26"/>
    <p:sldId id="273" r:id="rId27"/>
    <p:sldId id="286" r:id="rId2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6D826-3910-765E-40D2-6097A0D6BCED}" name="Morelli, Sophia A" initials="MSA" userId="S::sophia.morelli@optum.com::4ee2ef01-b2ca-4d2c-b7e7-c02ebb398af3" providerId="AD"/>
  <p188:author id="{54066258-2090-38EC-EBB8-FFF327657C26}" name="Gullion, Kelly" initials="KG" userId="S::kelly_gullion@uhc.com::63d75893-6c1d-4710-b3a1-e42bbeef64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8F2"/>
    <a:srgbClr val="FF00FF"/>
    <a:srgbClr val="FAF8F2"/>
    <a:srgbClr val="FFFFFF"/>
    <a:srgbClr val="F4F2EC"/>
    <a:srgbClr val="FCF9F3"/>
    <a:srgbClr val="002677"/>
    <a:srgbClr val="EAEBEB"/>
    <a:srgbClr val="FFB38F"/>
    <a:srgbClr val="CC65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EAA69-80B7-44ED-97DE-971E51CF94B3}" v="9" dt="2024-11-27T01:36:16.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27"/>
    <p:restoredTop sz="91774" autoAdjust="0"/>
  </p:normalViewPr>
  <p:slideViewPr>
    <p:cSldViewPr snapToGrid="0" snapToObjects="1">
      <p:cViewPr varScale="1">
        <p:scale>
          <a:sx n="62" d="100"/>
          <a:sy n="62" d="100"/>
        </p:scale>
        <p:origin x="53" y="187"/>
      </p:cViewPr>
      <p:guideLst>
        <p:guide pos="3840"/>
        <p:guide orient="horz" pos="3376"/>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55" d="100"/>
          <a:sy n="155" d="100"/>
        </p:scale>
        <p:origin x="26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modernComment_11D_4409C30F.xml><?xml version="1.0" encoding="utf-8"?>
<p188:cmLst xmlns:a="http://schemas.openxmlformats.org/drawingml/2006/main" xmlns:r="http://schemas.openxmlformats.org/officeDocument/2006/relationships" xmlns:p188="http://schemas.microsoft.com/office/powerpoint/2018/8/main">
  <p188:cm id="{7CE3A2A4-5EFC-4113-965B-7E1FEEF5D02C}" authorId="{FEF6D826-3910-765E-40D2-6097A0D6BCED}" created="2024-11-12T18:32:05.441">
    <pc:sldMkLst xmlns:pc="http://schemas.microsoft.com/office/powerpoint/2013/main/command">
      <pc:docMk/>
      <pc:sldMk cId="1141490447" sldId="285"/>
    </pc:sldMkLst>
    <p188:txBody>
      <a:bodyPr/>
      <a:lstStyle/>
      <a:p>
        <a:r>
          <a:rPr lang="en-US"/>
          <a:t>I'm not sure all of these chapter slides are needed, especially when most are followed by a single slide. You could break the preso into 3 chapters: 
• Requesting your card (followed by slides 4-9)
• Using your card (followed by slides 11-17, minus the chapter slides)
• Reloading your card (followed by slides 19 til the end)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11/27/2024</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00" dirty="0">
                <a:effectLst/>
                <a:latin typeface="+mn-lt"/>
                <a:ea typeface="Aptos" panose="020B0004020202020204" pitchFamily="34" charset="0"/>
                <a:cs typeface="Arial" panose="020B0604020202020204" pitchFamily="34" charset="0"/>
              </a:rPr>
              <a:t>B2B  </a:t>
            </a:r>
            <a:r>
              <a:rPr lang="en-US" sz="800" b="0" i="0">
                <a:solidFill>
                  <a:srgbClr val="B3B3B3"/>
                </a:solidFill>
                <a:effectLst/>
                <a:highlight>
                  <a:srgbClr val="F5F5F5"/>
                </a:highlight>
                <a:latin typeface="adobe-clean"/>
              </a:rPr>
              <a:t>EI243641150.0    </a:t>
            </a:r>
            <a:r>
              <a:rPr lang="en-US" sz="800" kern="100">
                <a:effectLst/>
                <a:latin typeface="+mn-lt"/>
                <a:ea typeface="Aptos" panose="020B0004020202020204" pitchFamily="34" charset="0"/>
                <a:cs typeface="Arial" panose="020B0604020202020204" pitchFamily="34" charset="0"/>
              </a:rPr>
              <a:t>11/24   </a:t>
            </a:r>
            <a:r>
              <a:rPr lang="en-US" sz="800" kern="100" dirty="0">
                <a:effectLst/>
                <a:latin typeface="+mn-lt"/>
                <a:ea typeface="Aptos" panose="020B0004020202020204" pitchFamily="34" charset="0"/>
                <a:cs typeface="Arial" panose="020B0604020202020204" pitchFamily="34" charset="0"/>
              </a:rPr>
              <a:t>© 2024 United HealthCare Services, Inc. All Rights Reserved. </a:t>
            </a:r>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dirty="0"/>
          </a:p>
        </p:txBody>
      </p:sp>
    </p:spTree>
    <p:extLst>
      <p:ext uri="{BB962C8B-B14F-4D97-AF65-F5344CB8AC3E}">
        <p14:creationId xmlns:p14="http://schemas.microsoft.com/office/powerpoint/2010/main" val="333736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Arial" panose="020B0604020202020204" pitchFamily="34" charset="0"/>
                <a:cs typeface="Arial" panose="020B0604020202020204" pitchFamily="34" charset="0"/>
              </a:rPr>
              <a:t>People sometimes don’t engage with their health because they feel it’s complicated or expensive. Care Cash</a:t>
            </a:r>
            <a:r>
              <a:rPr lang="en-US" sz="1050" baseline="30000" dirty="0">
                <a:solidFill>
                  <a:srgbClr val="000000"/>
                </a:solidFill>
                <a:latin typeface="Arial" panose="020B0604020202020204" pitchFamily="34" charset="0"/>
                <a:cs typeface="Arial" panose="020B0604020202020204" pitchFamily="34" charset="0"/>
              </a:rPr>
              <a:t>®</a:t>
            </a:r>
            <a:r>
              <a:rPr lang="en-US" sz="1050" dirty="0">
                <a:solidFill>
                  <a:srgbClr val="000000"/>
                </a:solidFill>
                <a:latin typeface="Arial" panose="020B0604020202020204" pitchFamily="34" charset="0"/>
                <a:cs typeface="Arial" panose="020B0604020202020204" pitchFamily="34" charset="0"/>
              </a:rPr>
              <a:t> is a unique way to engage employees and help them pay for health care expenses. </a:t>
            </a:r>
          </a:p>
          <a:p>
            <a:pPr marL="0" marR="0" indent="0" algn="l" defTabSz="914377" rtl="0" eaLnBrk="1" fontAlgn="auto" latinLnBrk="0" hangingPunct="1">
              <a:lnSpc>
                <a:spcPct val="100000"/>
              </a:lnSpc>
              <a:spcBef>
                <a:spcPts val="0"/>
              </a:spcBef>
              <a:spcAft>
                <a:spcPts val="0"/>
              </a:spcAft>
              <a:buClrTx/>
              <a:buSzTx/>
              <a:buFontTx/>
              <a:buNone/>
              <a:tabLst/>
              <a:defRPr/>
            </a:pPr>
            <a:endParaRPr lang="en-US" sz="1050" dirty="0">
              <a:solidFill>
                <a:srgbClr val="000000"/>
              </a:solidFill>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50" dirty="0">
                <a:solidFill>
                  <a:srgbClr val="000000"/>
                </a:solidFill>
                <a:latin typeface="Arial" panose="020B0604020202020204" pitchFamily="34" charset="0"/>
                <a:cs typeface="Arial" panose="020B0604020202020204" pitchFamily="34" charset="0"/>
              </a:rPr>
              <a:t>Employees receive information about Care Cash and can request the card on </a:t>
            </a:r>
            <a:r>
              <a:rPr lang="en-US" sz="1050" b="1" dirty="0">
                <a:solidFill>
                  <a:srgbClr val="000000"/>
                </a:solidFill>
                <a:latin typeface="Arial" panose="020B0604020202020204" pitchFamily="34" charset="0"/>
                <a:cs typeface="Arial" panose="020B0604020202020204" pitchFamily="34" charset="0"/>
              </a:rPr>
              <a:t>myuhc.com</a:t>
            </a:r>
            <a:r>
              <a:rPr lang="en-US" sz="1050" b="1" baseline="30000" dirty="0">
                <a:solidFill>
                  <a:srgbClr val="000000"/>
                </a:solidFill>
                <a:latin typeface="Arial" panose="020B0604020202020204" pitchFamily="34" charset="0"/>
                <a:cs typeface="Arial" panose="020B0604020202020204" pitchFamily="34" charset="0"/>
              </a:rPr>
              <a:t>®</a:t>
            </a:r>
            <a:r>
              <a:rPr lang="en-US" sz="1050" b="1" dirty="0">
                <a:solidFill>
                  <a:srgbClr val="000000"/>
                </a:solidFill>
                <a:latin typeface="Arial" panose="020B0604020202020204" pitchFamily="34" charset="0"/>
                <a:cs typeface="Arial" panose="020B0604020202020204" pitchFamily="34" charset="0"/>
              </a:rPr>
              <a:t>.</a:t>
            </a:r>
            <a:r>
              <a:rPr lang="en-US" sz="1050" b="0" dirty="0">
                <a:solidFill>
                  <a:srgbClr val="000000"/>
                </a:solidFill>
                <a:latin typeface="Arial" panose="020B0604020202020204" pitchFamily="34" charset="0"/>
                <a:cs typeface="Arial" panose="020B0604020202020204" pitchFamily="34" charset="0"/>
              </a:rPr>
              <a:t> The preloaded debit card they can use for </a:t>
            </a:r>
            <a:r>
              <a:rPr lang="en-US" sz="1050" dirty="0">
                <a:solidFill>
                  <a:srgbClr val="000000"/>
                </a:solidFill>
                <a:latin typeface="Arial" panose="020B0604020202020204" pitchFamily="34" charset="0"/>
                <a:cs typeface="Arial" panose="020B0604020202020204" pitchFamily="34" charset="0"/>
              </a:rPr>
              <a:t>UnitedHealth Premium</a:t>
            </a:r>
            <a:r>
              <a:rPr lang="en-US" sz="1050" baseline="30000" dirty="0">
                <a:solidFill>
                  <a:srgbClr val="000000"/>
                </a:solidFill>
                <a:latin typeface="Arial" panose="020B0604020202020204" pitchFamily="34" charset="0"/>
                <a:cs typeface="Arial" panose="020B0604020202020204" pitchFamily="34" charset="0"/>
              </a:rPr>
              <a:t>®</a:t>
            </a:r>
            <a:r>
              <a:rPr lang="en-US" sz="1050" dirty="0">
                <a:solidFill>
                  <a:srgbClr val="000000"/>
                </a:solidFill>
                <a:latin typeface="Arial" panose="020B0604020202020204" pitchFamily="34" charset="0"/>
                <a:cs typeface="Arial" panose="020B0604020202020204" pitchFamily="34" charset="0"/>
              </a:rPr>
              <a:t> primary care and specialist provider visits, as well as network primary care provider visits, 24/7 Virtual Visits, urgent care visits, outpatient behavioral health visits and</a:t>
            </a:r>
            <a:r>
              <a:rPr lang="en-US" sz="1050" dirty="0">
                <a:solidFill>
                  <a:srgbClr val="FF0000"/>
                </a:solidFill>
                <a:latin typeface="Arial" panose="020B0604020202020204" pitchFamily="34" charset="0"/>
                <a:cs typeface="Arial" panose="020B0604020202020204" pitchFamily="34" charset="0"/>
              </a:rPr>
              <a:t> outpatient lab expenses</a:t>
            </a:r>
            <a:r>
              <a:rPr lang="en-US" sz="1050" dirty="0">
                <a:solidFill>
                  <a:srgbClr val="000000"/>
                </a:solidFill>
                <a:latin typeface="Arial" panose="020B0604020202020204" pitchFamily="34" charset="0"/>
                <a:cs typeface="Arial" panose="020B0604020202020204" pitchFamily="34" charset="0"/>
              </a:rPr>
              <a:t>.</a:t>
            </a:r>
          </a:p>
          <a:p>
            <a:pPr marL="0" indent="0">
              <a:spcBef>
                <a:spcPts val="0"/>
              </a:spcBef>
              <a:spcAft>
                <a:spcPts val="0"/>
              </a:spcAft>
              <a:buNone/>
            </a:pPr>
            <a:endParaRPr lang="en-US" sz="1050" b="1" dirty="0">
              <a:solidFill>
                <a:srgbClr val="000000"/>
              </a:solidFill>
              <a:latin typeface="Arial" panose="020B0604020202020204" pitchFamily="34" charset="0"/>
              <a:cs typeface="Arial" panose="020B0604020202020204" pitchFamily="34" charset="0"/>
            </a:endParaRPr>
          </a:p>
          <a:p>
            <a:pPr marL="0" indent="0">
              <a:spcBef>
                <a:spcPts val="0"/>
              </a:spcBef>
              <a:spcAft>
                <a:spcPts val="0"/>
              </a:spcAft>
              <a:buNone/>
            </a:pPr>
            <a:r>
              <a:rPr lang="en-US" sz="1050" b="1" dirty="0">
                <a:solidFill>
                  <a:srgbClr val="000000"/>
                </a:solidFill>
                <a:latin typeface="Arial" panose="020B0604020202020204" pitchFamily="34" charset="0"/>
                <a:cs typeface="Arial" panose="020B0604020202020204" pitchFamily="34" charset="0"/>
              </a:rPr>
              <a:t>The Care Cash card:</a:t>
            </a:r>
          </a:p>
          <a:p>
            <a:pPr marL="171450" indent="-171450">
              <a:spcBef>
                <a:spcPts val="0"/>
              </a:spcBef>
              <a:spcAft>
                <a:spcPts val="0"/>
              </a:spcAft>
              <a:buFont typeface="Arial"/>
              <a:buChar char="•"/>
            </a:pPr>
            <a:r>
              <a:rPr lang="en-US" sz="1050" b="0" i="0" kern="1200" dirty="0">
                <a:solidFill>
                  <a:srgbClr val="000000"/>
                </a:solidFill>
                <a:effectLst/>
                <a:latin typeface="Arial" panose="020B0604020202020204" pitchFamily="34" charset="0"/>
                <a:ea typeface="+mn-ea"/>
                <a:cs typeface="Arial" panose="020B0604020202020204" pitchFamily="34" charset="0"/>
              </a:rPr>
              <a:t>Gives an employee $200 for the year for individual coverage or $500 for family coverage</a:t>
            </a:r>
            <a:endParaRPr lang="en-US" sz="1050" b="1" i="0" u="sng" kern="1200" dirty="0">
              <a:solidFill>
                <a:srgbClr val="000000"/>
              </a:solidFill>
              <a:effectLst/>
              <a:latin typeface="Arial" panose="020B0604020202020204" pitchFamily="34" charset="0"/>
              <a:ea typeface="+mn-ea"/>
              <a:cs typeface="Arial" panose="020B0604020202020204" pitchFamily="34" charset="0"/>
            </a:endParaRPr>
          </a:p>
          <a:p>
            <a:pPr marL="171450" indent="-171450">
              <a:spcBef>
                <a:spcPts val="0"/>
              </a:spcBef>
              <a:spcAft>
                <a:spcPts val="0"/>
              </a:spcAft>
              <a:buFont typeface="Arial"/>
              <a:buChar char="•"/>
            </a:pPr>
            <a:r>
              <a:rPr lang="en-US" sz="1050" dirty="0">
                <a:solidFill>
                  <a:srgbClr val="000000"/>
                </a:solidFill>
                <a:latin typeface="Arial" panose="020B0604020202020204" pitchFamily="34" charset="0"/>
                <a:cs typeface="Arial" panose="020B0604020202020204" pitchFamily="34" charset="0"/>
              </a:rPr>
              <a:t>Is reloadable, with any remaining balance rolling over each year (</a:t>
            </a:r>
            <a:r>
              <a:rPr lang="en-US" sz="1050" b="0" i="0" kern="1200" dirty="0">
                <a:solidFill>
                  <a:srgbClr val="000000"/>
                </a:solidFill>
                <a:effectLst/>
                <a:latin typeface="Arial" panose="020B0604020202020204" pitchFamily="34" charset="0"/>
                <a:ea typeface="+mn-ea"/>
                <a:cs typeface="Arial" panose="020B0604020202020204" pitchFamily="34" charset="0"/>
              </a:rPr>
              <a:t>if Care Cash-eligible medical coverage is maintained)</a:t>
            </a:r>
            <a:endParaRPr lang="en-US" sz="1050" dirty="0">
              <a:solidFill>
                <a:srgbClr val="000000"/>
              </a:solidFill>
              <a:latin typeface="Arial" panose="020B0604020202020204" pitchFamily="34" charset="0"/>
              <a:cs typeface="Arial" panose="020B0604020202020204" pitchFamily="34" charset="0"/>
            </a:endParaRPr>
          </a:p>
          <a:p>
            <a:pPr marL="0" indent="0">
              <a:spcBef>
                <a:spcPts val="0"/>
              </a:spcBef>
              <a:spcAft>
                <a:spcPts val="0"/>
              </a:spcAft>
              <a:buNone/>
            </a:pPr>
            <a:endParaRPr lang="en-US" sz="1050" dirty="0">
              <a:solidFill>
                <a:srgbClr val="000000"/>
              </a:solidFill>
              <a:latin typeface="Arial" panose="020B0604020202020204" pitchFamily="34" charset="0"/>
              <a:cs typeface="Arial" panose="020B0604020202020204" pitchFamily="34" charset="0"/>
            </a:endParaRPr>
          </a:p>
          <a:p>
            <a:pPr marL="0" indent="0">
              <a:spcBef>
                <a:spcPts val="0"/>
              </a:spcBef>
              <a:spcAft>
                <a:spcPts val="0"/>
              </a:spcAft>
              <a:buNone/>
            </a:pPr>
            <a:r>
              <a:rPr lang="en-US" sz="1050" dirty="0">
                <a:solidFill>
                  <a:srgbClr val="000000"/>
                </a:solidFill>
                <a:latin typeface="Arial" panose="020B0604020202020204" pitchFamily="34" charset="0"/>
                <a:cs typeface="Arial" panose="020B0604020202020204" pitchFamily="34" charset="0"/>
              </a:rPr>
              <a:t>Care Cash may help drive greater employee health engagement and positive health behaviors to help reduce the total cost of care.</a:t>
            </a:r>
          </a:p>
          <a:p>
            <a:endParaRPr lang="en-US" sz="1050" dirty="0"/>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dirty="0"/>
          </a:p>
        </p:txBody>
      </p:sp>
    </p:spTree>
    <p:extLst>
      <p:ext uri="{BB962C8B-B14F-4D97-AF65-F5344CB8AC3E}">
        <p14:creationId xmlns:p14="http://schemas.microsoft.com/office/powerpoint/2010/main" val="268970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dirty="0"/>
          </a:p>
        </p:txBody>
      </p:sp>
    </p:spTree>
    <p:extLst>
      <p:ext uri="{BB962C8B-B14F-4D97-AF65-F5344CB8AC3E}">
        <p14:creationId xmlns:p14="http://schemas.microsoft.com/office/powerpoint/2010/main" val="283812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kern="100" dirty="0">
                <a:effectLst/>
                <a:latin typeface="+mn-lt"/>
                <a:ea typeface="Aptos" panose="020B0004020202020204" pitchFamily="34" charset="0"/>
                <a:cs typeface="Times New Roman" panose="02020603050405020304" pitchFamily="18" charset="0"/>
              </a:rPr>
              <a:t>To sign in to your existing account or to request access to your Care Cash card, </a:t>
            </a:r>
            <a:r>
              <a:rPr lang="en-US" sz="1600" kern="100" dirty="0">
                <a:effectLst/>
                <a:latin typeface="+mn-lt"/>
                <a:ea typeface="Aptos" panose="020B0004020202020204" pitchFamily="34" charset="0"/>
                <a:cs typeface="Times New Roman" panose="02020603050405020304" pitchFamily="18" charset="0"/>
              </a:rPr>
              <a:t>y</a:t>
            </a:r>
            <a:r>
              <a:rPr lang="en-US" sz="1600" dirty="0"/>
              <a:t>ou must be registered on </a:t>
            </a:r>
            <a:r>
              <a:rPr lang="en-US" sz="1600" b="1" dirty="0">
                <a:solidFill>
                  <a:srgbClr val="196ECF"/>
                </a:solidFill>
              </a:rPr>
              <a:t>myuhc.com</a:t>
            </a:r>
            <a:r>
              <a:rPr lang="en-US" sz="1600" baseline="30000" dirty="0">
                <a:solidFill>
                  <a:srgbClr val="196ECF"/>
                </a:solidFill>
              </a:rPr>
              <a:t>®</a:t>
            </a:r>
            <a:r>
              <a:rPr lang="en-US" sz="1600" dirty="0"/>
              <a:t> to request your Care Cash debit card. Visit </a:t>
            </a:r>
            <a:r>
              <a:rPr lang="en-US" sz="1600" b="1" dirty="0">
                <a:solidFill>
                  <a:srgbClr val="196ECF"/>
                </a:solidFill>
              </a:rPr>
              <a:t>myuhc.com/</a:t>
            </a:r>
            <a:r>
              <a:rPr lang="en-US" sz="1600" b="1" dirty="0" err="1">
                <a:solidFill>
                  <a:srgbClr val="196ECF"/>
                </a:solidFill>
              </a:rPr>
              <a:t>carecash</a:t>
            </a:r>
            <a:r>
              <a:rPr lang="en-US" sz="1600" b="1" dirty="0">
                <a:solidFill>
                  <a:srgbClr val="196ECF"/>
                </a:solidFill>
              </a:rPr>
              <a:t> </a:t>
            </a:r>
            <a:r>
              <a:rPr lang="en-US" sz="1600" dirty="0"/>
              <a:t>and click </a:t>
            </a:r>
            <a:r>
              <a:rPr lang="en-US" sz="1600" b="1" dirty="0"/>
              <a:t>Register</a:t>
            </a:r>
            <a:r>
              <a:rPr lang="en-US" sz="1600" dirty="0"/>
              <a:t> or click </a:t>
            </a:r>
            <a:r>
              <a:rPr lang="en-US" sz="1600" b="1" dirty="0"/>
              <a:t>Sign In </a:t>
            </a:r>
            <a:r>
              <a:rPr lang="en-US" sz="1600" dirty="0"/>
              <a:t>if you have an existing account.</a:t>
            </a:r>
            <a:endParaRPr lang="en-US" sz="1050" kern="100" dirty="0">
              <a:effectLst/>
              <a:latin typeface="+mn-l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dirty="0"/>
          </a:p>
        </p:txBody>
      </p:sp>
    </p:spTree>
    <p:extLst>
      <p:ext uri="{BB962C8B-B14F-4D97-AF65-F5344CB8AC3E}">
        <p14:creationId xmlns:p14="http://schemas.microsoft.com/office/powerpoint/2010/main" val="414885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800" kern="100" dirty="0">
              <a:effectLst/>
              <a:latin typeface="+mn-lt"/>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dirty="0"/>
          </a:p>
        </p:txBody>
      </p:sp>
    </p:spTree>
    <p:extLst>
      <p:ext uri="{BB962C8B-B14F-4D97-AF65-F5344CB8AC3E}">
        <p14:creationId xmlns:p14="http://schemas.microsoft.com/office/powerpoint/2010/main" val="149288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dirty="0"/>
          </a:p>
        </p:txBody>
      </p:sp>
    </p:spTree>
    <p:extLst>
      <p:ext uri="{BB962C8B-B14F-4D97-AF65-F5344CB8AC3E}">
        <p14:creationId xmlns:p14="http://schemas.microsoft.com/office/powerpoint/2010/main" val="38811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24</a:t>
            </a:fld>
            <a:endParaRPr lang="en-US" dirty="0"/>
          </a:p>
        </p:txBody>
      </p:sp>
    </p:spTree>
    <p:extLst>
      <p:ext uri="{BB962C8B-B14F-4D97-AF65-F5344CB8AC3E}">
        <p14:creationId xmlns:p14="http://schemas.microsoft.com/office/powerpoint/2010/main" val="3101252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dirty="0"/>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18589421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3725063"/>
          </a:xfrm>
        </p:spPr>
        <p:txBody>
          <a:bodyPr/>
          <a:lstStyle>
            <a:lvl1pPr marL="152396" indent="-152396">
              <a:lnSpc>
                <a:spcPct val="100000"/>
              </a:lnSpc>
              <a:spcBef>
                <a:spcPts val="400"/>
              </a:spcBef>
              <a:spcAft>
                <a:spcPts val="800"/>
              </a:spcAft>
              <a:buClr>
                <a:schemeClr val="accent1"/>
              </a:buClr>
              <a:tabLst/>
              <a:defRPr sz="1900"/>
            </a:lvl1pPr>
            <a:lvl2pPr marL="289977" indent="-131230">
              <a:lnSpc>
                <a:spcPct val="100000"/>
              </a:lnSpc>
              <a:spcBef>
                <a:spcPts val="0"/>
              </a:spcBef>
              <a:spcAft>
                <a:spcPts val="800"/>
              </a:spcAft>
              <a:buClr>
                <a:schemeClr val="accent1"/>
              </a:buClr>
              <a:tabLst/>
              <a:defRPr sz="1900"/>
            </a:lvl2pPr>
            <a:lvl3pPr marL="419090" indent="-110064">
              <a:lnSpc>
                <a:spcPct val="100000"/>
              </a:lnSpc>
              <a:spcBef>
                <a:spcPts val="0"/>
              </a:spcBef>
              <a:spcAft>
                <a:spcPts val="800"/>
              </a:spcAft>
              <a:buClr>
                <a:schemeClr val="accent1"/>
              </a:buClr>
              <a:tabLst/>
              <a:defRPr sz="1600"/>
            </a:lvl3pPr>
            <a:lvl4pPr marL="539737" indent="-120648">
              <a:lnSpc>
                <a:spcPct val="100000"/>
              </a:lnSpc>
              <a:spcBef>
                <a:spcPts val="0"/>
              </a:spcBef>
              <a:spcAft>
                <a:spcPts val="800"/>
              </a:spcAft>
              <a:buClr>
                <a:schemeClr val="accent1"/>
              </a:buClr>
              <a:tabLst/>
              <a:defRPr sz="1500"/>
            </a:lvl4pPr>
            <a:lvl5pPr marL="658268" indent="-107948">
              <a:lnSpc>
                <a:spcPct val="100000"/>
              </a:lnSpc>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8268E774-8CF3-47B5-8017-FBEA91E89CCF}"/>
              </a:ext>
            </a:extLst>
          </p:cNvPr>
          <p:cNvSpPr>
            <a:spLocks noGrp="1"/>
          </p:cNvSpPr>
          <p:nvPr>
            <p:ph type="body" sz="quarter" idx="14"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6826073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462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 id="2147483699" r:id="rId31"/>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D_4409C30F.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9E569-A62B-68C4-ED14-EBDC078BCDB8}"/>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55708A5-7279-E343-95A5-69F4363B4709}"/>
              </a:ext>
            </a:extLst>
          </p:cNvPr>
          <p:cNvSpPr>
            <a:spLocks noGrp="1"/>
          </p:cNvSpPr>
          <p:nvPr>
            <p:ph type="ctrTitle"/>
          </p:nvPr>
        </p:nvSpPr>
        <p:spPr>
          <a:xfrm>
            <a:off x="502505" y="2291717"/>
            <a:ext cx="8303340" cy="1180564"/>
          </a:xfrm>
        </p:spPr>
        <p:txBody>
          <a:bodyPr/>
          <a:lstStyle/>
          <a:p>
            <a:r>
              <a:rPr lang="en-US" sz="6000" dirty="0"/>
              <a:t>Care Cash Program</a:t>
            </a:r>
            <a:endParaRPr lang="en-US" dirty="0"/>
          </a:p>
        </p:txBody>
      </p:sp>
      <p:sp>
        <p:nvSpPr>
          <p:cNvPr id="9" name="Graphic 8">
            <a:extLst>
              <a:ext uri="{FF2B5EF4-FFF2-40B4-BE49-F238E27FC236}">
                <a16:creationId xmlns:a16="http://schemas.microsoft.com/office/drawing/2014/main" id="{F64EB786-8BE8-18E7-5069-515896079A3D}"/>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pic>
        <p:nvPicPr>
          <p:cNvPr id="10" name="Picture 9">
            <a:extLst>
              <a:ext uri="{FF2B5EF4-FFF2-40B4-BE49-F238E27FC236}">
                <a16:creationId xmlns:a16="http://schemas.microsoft.com/office/drawing/2014/main" id="{F562EF3E-328F-7290-2D26-D803D875BA26}"/>
              </a:ext>
            </a:extLst>
          </p:cNvPr>
          <p:cNvPicPr>
            <a:picLocks noChangeAspect="1"/>
          </p:cNvPicPr>
          <p:nvPr/>
        </p:nvPicPr>
        <p:blipFill>
          <a:blip r:embed="rId3"/>
          <a:srcRect/>
          <a:stretch/>
        </p:blipFill>
        <p:spPr>
          <a:xfrm>
            <a:off x="609601" y="5713574"/>
            <a:ext cx="1505517" cy="516272"/>
          </a:xfrm>
          <a:prstGeom prst="rect">
            <a:avLst/>
          </a:prstGeom>
        </p:spPr>
      </p:pic>
      <p:sp>
        <p:nvSpPr>
          <p:cNvPr id="4" name="Subtitle 2">
            <a:extLst>
              <a:ext uri="{FF2B5EF4-FFF2-40B4-BE49-F238E27FC236}">
                <a16:creationId xmlns:a16="http://schemas.microsoft.com/office/drawing/2014/main" id="{A88359F6-C459-CA8D-9AA8-E9B75348D497}"/>
              </a:ext>
            </a:extLst>
          </p:cNvPr>
          <p:cNvSpPr txBox="1">
            <a:spLocks/>
          </p:cNvSpPr>
          <p:nvPr/>
        </p:nvSpPr>
        <p:spPr>
          <a:xfrm>
            <a:off x="609601" y="3449586"/>
            <a:ext cx="8303340" cy="943488"/>
          </a:xfrm>
          <a:prstGeom prst="rect">
            <a:avLst/>
          </a:prstGeom>
        </p:spPr>
        <p:txBody>
          <a:bodyPr/>
          <a:lst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[Client Name]</a:t>
            </a:r>
          </a:p>
          <a:p>
            <a:pPr marL="0" indent="0">
              <a:buNone/>
            </a:pPr>
            <a:r>
              <a:rPr lang="en-US" sz="2000" dirty="0"/>
              <a:t>[Program Effective Date]</a:t>
            </a:r>
          </a:p>
        </p:txBody>
      </p:sp>
    </p:spTree>
    <p:extLst>
      <p:ext uri="{BB962C8B-B14F-4D97-AF65-F5344CB8AC3E}">
        <p14:creationId xmlns:p14="http://schemas.microsoft.com/office/powerpoint/2010/main" val="74217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612C-AB88-4F8E-82C1-EC2298C78771}"/>
              </a:ext>
            </a:extLst>
          </p:cNvPr>
          <p:cNvSpPr>
            <a:spLocks noGrp="1"/>
          </p:cNvSpPr>
          <p:nvPr>
            <p:ph type="ctrTitle"/>
          </p:nvPr>
        </p:nvSpPr>
        <p:spPr>
          <a:xfrm>
            <a:off x="1906762" y="2781836"/>
            <a:ext cx="8954278" cy="1796889"/>
          </a:xfrm>
        </p:spPr>
        <p:txBody>
          <a:bodyPr/>
          <a:lstStyle/>
          <a:p>
            <a:r>
              <a:rPr lang="en-US" dirty="0"/>
              <a:t>Find eligible care</a:t>
            </a:r>
          </a:p>
        </p:txBody>
      </p:sp>
    </p:spTree>
    <p:extLst>
      <p:ext uri="{BB962C8B-B14F-4D97-AF65-F5344CB8AC3E}">
        <p14:creationId xmlns:p14="http://schemas.microsoft.com/office/powerpoint/2010/main" val="114149044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D090-C40D-F4E3-5B1E-64A4DE585A47}"/>
              </a:ext>
            </a:extLst>
          </p:cNvPr>
          <p:cNvSpPr>
            <a:spLocks noGrp="1"/>
          </p:cNvSpPr>
          <p:nvPr>
            <p:ph type="title"/>
          </p:nvPr>
        </p:nvSpPr>
        <p:spPr>
          <a:xfrm>
            <a:off x="144524" y="299522"/>
            <a:ext cx="5704914" cy="1128068"/>
          </a:xfrm>
        </p:spPr>
        <p:txBody>
          <a:bodyPr vert="horz" lIns="91440" tIns="45720" rIns="91440" bIns="45720" rtlCol="0" anchor="ctr">
            <a:normAutofit/>
          </a:bodyPr>
          <a:lstStyle/>
          <a:p>
            <a:pPr defTabSz="914400">
              <a:lnSpc>
                <a:spcPct val="90000"/>
              </a:lnSpc>
            </a:pPr>
            <a:r>
              <a:rPr lang="en-US" sz="3700" dirty="0">
                <a:solidFill>
                  <a:schemeClr val="tx1"/>
                </a:solidFill>
              </a:rPr>
              <a:t>Find eligible providers </a:t>
            </a:r>
          </a:p>
        </p:txBody>
      </p:sp>
      <p:sp>
        <p:nvSpPr>
          <p:cNvPr id="4" name="Text Placeholder 3">
            <a:extLst>
              <a:ext uri="{FF2B5EF4-FFF2-40B4-BE49-F238E27FC236}">
                <a16:creationId xmlns:a16="http://schemas.microsoft.com/office/drawing/2014/main" id="{CED731BF-68B6-E3C5-A398-502FD94B8A3B}"/>
              </a:ext>
            </a:extLst>
          </p:cNvPr>
          <p:cNvSpPr>
            <a:spLocks noGrp="1"/>
          </p:cNvSpPr>
          <p:nvPr>
            <p:ph type="body" sz="quarter" idx="13"/>
          </p:nvPr>
        </p:nvSpPr>
        <p:spPr>
          <a:xfrm>
            <a:off x="590719" y="1457656"/>
            <a:ext cx="5278066" cy="3979585"/>
          </a:xfrm>
        </p:spPr>
        <p:txBody>
          <a:bodyPr vert="horz" lIns="91440" tIns="45720" rIns="91440" bIns="45720" rtlCol="0" anchor="ctr">
            <a:normAutofit/>
          </a:bodyPr>
          <a:lstStyle/>
          <a:p>
            <a:pPr marL="457200" indent="-457200" defTabSz="914400">
              <a:buFont typeface="+mj-lt"/>
              <a:buAutoNum type="arabicPeriod"/>
            </a:pPr>
            <a:r>
              <a:rPr lang="en-US" sz="2000" dirty="0">
                <a:solidFill>
                  <a:schemeClr val="tx1"/>
                </a:solidFill>
                <a:cs typeface="+mn-cs"/>
              </a:rPr>
              <a:t>Go to </a:t>
            </a:r>
            <a:r>
              <a:rPr kumimoji="0" lang="en-US" sz="1900" b="1" i="0" u="none" strike="noStrike" kern="1200" cap="none" spc="0" normalizeH="0" baseline="0" noProof="0" dirty="0">
                <a:ln>
                  <a:noFill/>
                </a:ln>
                <a:solidFill>
                  <a:srgbClr val="196ECF"/>
                </a:solidFill>
                <a:effectLst/>
                <a:uLnTx/>
                <a:uFillTx/>
                <a:latin typeface="Arial"/>
                <a:ea typeface="+mn-ea"/>
                <a:cs typeface="Arial" panose="020B0604020202020204" pitchFamily="34" charset="0"/>
              </a:rPr>
              <a:t>myuhc.com/</a:t>
            </a:r>
            <a:r>
              <a:rPr kumimoji="0" lang="en-US" sz="1900" b="1" i="0" u="none" strike="noStrike" kern="1200" cap="none" spc="0" normalizeH="0" baseline="0" noProof="0" dirty="0" err="1">
                <a:ln>
                  <a:noFill/>
                </a:ln>
                <a:solidFill>
                  <a:srgbClr val="196ECF"/>
                </a:solidFill>
                <a:effectLst/>
                <a:uLnTx/>
                <a:uFillTx/>
                <a:latin typeface="Arial"/>
                <a:ea typeface="+mn-ea"/>
                <a:cs typeface="Arial" panose="020B0604020202020204" pitchFamily="34" charset="0"/>
              </a:rPr>
              <a:t>carecash</a:t>
            </a:r>
            <a:r>
              <a:rPr kumimoji="0" lang="en-US" sz="1900" b="1" i="0" u="none" strike="noStrike" kern="1200" cap="none" spc="0" normalizeH="0" baseline="0" noProof="0" dirty="0">
                <a:ln>
                  <a:noFill/>
                </a:ln>
                <a:solidFill>
                  <a:srgbClr val="196ECF"/>
                </a:solidFill>
                <a:effectLst/>
                <a:uLnTx/>
                <a:uFillTx/>
                <a:latin typeface="Arial"/>
                <a:ea typeface="+mn-ea"/>
                <a:cs typeface="Arial" panose="020B0604020202020204" pitchFamily="34" charset="0"/>
              </a:rPr>
              <a:t> </a:t>
            </a:r>
            <a:endParaRPr lang="en-US" sz="2000" b="1" dirty="0">
              <a:solidFill>
                <a:schemeClr val="accent4"/>
              </a:solidFill>
              <a:cs typeface="+mn-cs"/>
            </a:endParaRPr>
          </a:p>
          <a:p>
            <a:pPr marL="457200" indent="-457200" defTabSz="914400">
              <a:buFont typeface="+mj-lt"/>
              <a:buAutoNum type="arabicPeriod"/>
            </a:pPr>
            <a:r>
              <a:rPr lang="en-US" sz="2000" dirty="0">
                <a:solidFill>
                  <a:schemeClr val="tx1"/>
                </a:solidFill>
                <a:cs typeface="+mn-cs"/>
              </a:rPr>
              <a:t>Click </a:t>
            </a:r>
            <a:r>
              <a:rPr lang="en-US" sz="2000" b="1" dirty="0">
                <a:solidFill>
                  <a:schemeClr val="tx1"/>
                </a:solidFill>
                <a:cs typeface="+mn-cs"/>
              </a:rPr>
              <a:t>About the Program</a:t>
            </a:r>
            <a:endParaRPr lang="en-US" sz="2000" dirty="0">
              <a:solidFill>
                <a:schemeClr val="tx1"/>
              </a:solidFill>
              <a:cs typeface="+mn-cs"/>
            </a:endParaRPr>
          </a:p>
          <a:p>
            <a:pPr marL="457200" indent="-457200" defTabSz="914400">
              <a:buFont typeface="+mj-lt"/>
              <a:buAutoNum type="arabicPeriod"/>
            </a:pPr>
            <a:r>
              <a:rPr lang="en-US" sz="2000" dirty="0">
                <a:solidFill>
                  <a:schemeClr val="tx1"/>
                </a:solidFill>
                <a:cs typeface="+mn-cs"/>
              </a:rPr>
              <a:t>Click the link under the specialty</a:t>
            </a:r>
            <a:br>
              <a:rPr lang="en-US" sz="2000" dirty="0">
                <a:solidFill>
                  <a:schemeClr val="tx1"/>
                </a:solidFill>
                <a:cs typeface="+mn-cs"/>
              </a:rPr>
            </a:br>
            <a:br>
              <a:rPr lang="en-US" sz="2000" dirty="0">
                <a:solidFill>
                  <a:schemeClr val="tx1"/>
                </a:solidFill>
                <a:cs typeface="+mn-cs"/>
              </a:rPr>
            </a:br>
            <a:br>
              <a:rPr lang="en-US" sz="2000" dirty="0">
                <a:solidFill>
                  <a:schemeClr val="tx1"/>
                </a:solidFill>
                <a:cs typeface="+mn-cs"/>
              </a:rPr>
            </a:br>
            <a:endParaRPr lang="en-US" sz="2000" dirty="0">
              <a:solidFill>
                <a:schemeClr val="tx1"/>
              </a:solidFill>
              <a:cs typeface="+mn-cs"/>
            </a:endParaRPr>
          </a:p>
          <a:p>
            <a:pPr marL="457200" indent="-457200" defTabSz="914400">
              <a:buFont typeface="+mj-lt"/>
              <a:buAutoNum type="arabicPeriod"/>
            </a:pPr>
            <a:r>
              <a:rPr lang="en-US" sz="2000" dirty="0">
                <a:effectLst/>
              </a:rPr>
              <a:t>Verify your selected provider has at least one of the following designations: Tier 1 Provider, Premium Care Physician or In-Network Provider</a:t>
            </a:r>
            <a:endParaRPr lang="en-US" sz="2400" dirty="0">
              <a:solidFill>
                <a:schemeClr val="tx1"/>
              </a:solidFill>
              <a:cs typeface="+mn-cs"/>
            </a:endParaRPr>
          </a:p>
        </p:txBody>
      </p:sp>
      <p:sp>
        <p:nvSpPr>
          <p:cNvPr id="3" name="Slide Number Placeholder 2">
            <a:extLst>
              <a:ext uri="{FF2B5EF4-FFF2-40B4-BE49-F238E27FC236}">
                <a16:creationId xmlns:a16="http://schemas.microsoft.com/office/drawing/2014/main" id="{0F2E10BE-32A9-9A2E-50B4-0E36C496696A}"/>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90F9BDA0-AF0E-4BA8-B742-3B9C92A3E6FE}" type="slidenum">
              <a:rPr lang="en-US" sz="1200" smtClean="0">
                <a:solidFill>
                  <a:schemeClr val="tx1">
                    <a:tint val="75000"/>
                  </a:schemeClr>
                </a:solidFill>
                <a:latin typeface="+mn-lt"/>
                <a:cs typeface="+mn-cs"/>
              </a:rPr>
              <a:pPr>
                <a:spcAft>
                  <a:spcPts val="600"/>
                </a:spcAft>
              </a:pPr>
              <a:t>11</a:t>
            </a:fld>
            <a:endParaRPr lang="en-US" sz="1200">
              <a:solidFill>
                <a:schemeClr val="tx1">
                  <a:tint val="75000"/>
                </a:schemeClr>
              </a:solidFill>
              <a:latin typeface="+mn-lt"/>
              <a:cs typeface="+mn-cs"/>
            </a:endParaRPr>
          </a:p>
        </p:txBody>
      </p:sp>
      <p:grpSp>
        <p:nvGrpSpPr>
          <p:cNvPr id="11" name="Group 10">
            <a:extLst>
              <a:ext uri="{FF2B5EF4-FFF2-40B4-BE49-F238E27FC236}">
                <a16:creationId xmlns:a16="http://schemas.microsoft.com/office/drawing/2014/main" id="{4121BA4E-88A0-8306-7AD1-E9FC3D63C23F}"/>
              </a:ext>
            </a:extLst>
          </p:cNvPr>
          <p:cNvGrpSpPr/>
          <p:nvPr/>
        </p:nvGrpSpPr>
        <p:grpSpPr>
          <a:xfrm>
            <a:off x="5868785" y="827638"/>
            <a:ext cx="6178691" cy="5561040"/>
            <a:chOff x="5868785" y="827638"/>
            <a:chExt cx="6178691" cy="5561040"/>
          </a:xfrm>
        </p:grpSpPr>
        <p:pic>
          <p:nvPicPr>
            <p:cNvPr id="7" name="Picture 6">
              <a:extLst>
                <a:ext uri="{FF2B5EF4-FFF2-40B4-BE49-F238E27FC236}">
                  <a16:creationId xmlns:a16="http://schemas.microsoft.com/office/drawing/2014/main" id="{6C591105-968D-966C-E463-EAF8242A9291}"/>
                </a:ext>
              </a:extLst>
            </p:cNvPr>
            <p:cNvPicPr>
              <a:picLocks noChangeAspect="1"/>
            </p:cNvPicPr>
            <p:nvPr/>
          </p:nvPicPr>
          <p:blipFill>
            <a:blip r:embed="rId2"/>
            <a:srcRect b="4058"/>
            <a:stretch/>
          </p:blipFill>
          <p:spPr>
            <a:xfrm>
              <a:off x="5868785" y="827638"/>
              <a:ext cx="6178691" cy="3383280"/>
            </a:xfrm>
            <a:prstGeom prst="rect">
              <a:avLst/>
            </a:prstGeom>
            <a:ln w="9525">
              <a:solidFill>
                <a:schemeClr val="tx1"/>
              </a:solidFill>
            </a:ln>
          </p:spPr>
        </p:pic>
        <p:pic>
          <p:nvPicPr>
            <p:cNvPr id="9" name="Picture 8">
              <a:extLst>
                <a:ext uri="{FF2B5EF4-FFF2-40B4-BE49-F238E27FC236}">
                  <a16:creationId xmlns:a16="http://schemas.microsoft.com/office/drawing/2014/main" id="{4B4991D2-3C86-5CE9-DEB5-80210FF6A26F}"/>
                </a:ext>
              </a:extLst>
            </p:cNvPr>
            <p:cNvPicPr>
              <a:picLocks noChangeAspect="1"/>
            </p:cNvPicPr>
            <p:nvPr/>
          </p:nvPicPr>
          <p:blipFill>
            <a:blip r:embed="rId3"/>
            <a:stretch>
              <a:fillRect/>
            </a:stretch>
          </p:blipFill>
          <p:spPr>
            <a:xfrm>
              <a:off x="7142025" y="3953719"/>
              <a:ext cx="3168757" cy="2434959"/>
            </a:xfrm>
            <a:prstGeom prst="rect">
              <a:avLst/>
            </a:prstGeom>
            <a:ln w="9525">
              <a:solidFill>
                <a:schemeClr val="tx1"/>
              </a:solidFill>
            </a:ln>
          </p:spPr>
        </p:pic>
        <p:sp>
          <p:nvSpPr>
            <p:cNvPr id="5" name="Rectangle 4">
              <a:extLst>
                <a:ext uri="{FF2B5EF4-FFF2-40B4-BE49-F238E27FC236}">
                  <a16:creationId xmlns:a16="http://schemas.microsoft.com/office/drawing/2014/main" id="{13385DBC-8A86-1C55-6C3E-739ED561C3E1}"/>
                </a:ext>
              </a:extLst>
            </p:cNvPr>
            <p:cNvSpPr/>
            <p:nvPr/>
          </p:nvSpPr>
          <p:spPr>
            <a:xfrm>
              <a:off x="6096000" y="1253447"/>
              <a:ext cx="931524" cy="2774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8A55F5-D4D8-9505-5B4A-E1DFDABE3A99}"/>
                </a:ext>
              </a:extLst>
            </p:cNvPr>
            <p:cNvSpPr/>
            <p:nvPr/>
          </p:nvSpPr>
          <p:spPr>
            <a:xfrm>
              <a:off x="7794879" y="2445249"/>
              <a:ext cx="1667620" cy="20245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646E7D-F32A-3A67-90B3-D52DEAFBA62A}"/>
                </a:ext>
              </a:extLst>
            </p:cNvPr>
            <p:cNvSpPr/>
            <p:nvPr/>
          </p:nvSpPr>
          <p:spPr>
            <a:xfrm>
              <a:off x="7947279" y="3348320"/>
              <a:ext cx="1188720" cy="1828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C7A103-9BD8-282C-46C0-782C88FBE768}"/>
                </a:ext>
              </a:extLst>
            </p:cNvPr>
            <p:cNvSpPr/>
            <p:nvPr/>
          </p:nvSpPr>
          <p:spPr>
            <a:xfrm>
              <a:off x="8034329" y="3770840"/>
              <a:ext cx="731520" cy="1828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09301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2257-27E5-46C9-9556-5506C2F5D192}"/>
              </a:ext>
            </a:extLst>
          </p:cNvPr>
          <p:cNvSpPr>
            <a:spLocks noGrp="1"/>
          </p:cNvSpPr>
          <p:nvPr>
            <p:ph type="ctrTitle"/>
          </p:nvPr>
        </p:nvSpPr>
        <p:spPr>
          <a:xfrm>
            <a:off x="1906761" y="2781836"/>
            <a:ext cx="8798183" cy="1796889"/>
          </a:xfrm>
        </p:spPr>
        <p:txBody>
          <a:bodyPr/>
          <a:lstStyle/>
          <a:p>
            <a:pPr algn="ctr"/>
            <a:r>
              <a:rPr lang="en-US" dirty="0"/>
              <a:t>Ineligible services</a:t>
            </a:r>
          </a:p>
        </p:txBody>
      </p:sp>
    </p:spTree>
    <p:extLst>
      <p:ext uri="{BB962C8B-B14F-4D97-AF65-F5344CB8AC3E}">
        <p14:creationId xmlns:p14="http://schemas.microsoft.com/office/powerpoint/2010/main" val="42156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D51064-AA57-49E2-B35C-40F5850C1CD7}"/>
              </a:ext>
            </a:extLst>
          </p:cNvPr>
          <p:cNvSpPr>
            <a:spLocks noGrp="1"/>
          </p:cNvSpPr>
          <p:nvPr>
            <p:ph type="sldNum" sz="quarter" idx="12"/>
          </p:nvPr>
        </p:nvSpPr>
        <p:spPr/>
        <p:txBody>
          <a:bodyPr/>
          <a:lstStyle/>
          <a:p>
            <a:fld id="{90F9BDA0-AF0E-4BA8-B742-3B9C92A3E6FE}" type="slidenum">
              <a:rPr lang="en-US" smtClean="0"/>
              <a:t>13</a:t>
            </a:fld>
            <a:endParaRPr lang="en-US"/>
          </a:p>
        </p:txBody>
      </p:sp>
      <p:sp>
        <p:nvSpPr>
          <p:cNvPr id="4" name="Text Placeholder 3">
            <a:extLst>
              <a:ext uri="{FF2B5EF4-FFF2-40B4-BE49-F238E27FC236}">
                <a16:creationId xmlns:a16="http://schemas.microsoft.com/office/drawing/2014/main" id="{6E7ECCBA-FEB4-91FE-E817-0739D6725B3D}"/>
              </a:ext>
            </a:extLst>
          </p:cNvPr>
          <p:cNvSpPr>
            <a:spLocks noGrp="1"/>
          </p:cNvSpPr>
          <p:nvPr>
            <p:ph type="body" sz="quarter" idx="13"/>
          </p:nvPr>
        </p:nvSpPr>
        <p:spPr>
          <a:xfrm>
            <a:off x="694017" y="2146516"/>
            <a:ext cx="5364480" cy="4105740"/>
          </a:xfrm>
        </p:spPr>
        <p:txBody>
          <a:bodyPr/>
          <a:lstStyle/>
          <a:p>
            <a:r>
              <a:rPr lang="en-US" dirty="0"/>
              <a:t>Inpatient hospital services </a:t>
            </a:r>
          </a:p>
          <a:p>
            <a:r>
              <a:rPr lang="en-US" dirty="0"/>
              <a:t>Outpatient hospital services</a:t>
            </a:r>
          </a:p>
          <a:p>
            <a:r>
              <a:rPr lang="en-US" dirty="0"/>
              <a:t>Pharmacy</a:t>
            </a:r>
          </a:p>
          <a:p>
            <a:r>
              <a:rPr lang="en-US" dirty="0"/>
              <a:t>Network-only specialists</a:t>
            </a:r>
          </a:p>
          <a:p>
            <a:r>
              <a:rPr lang="en-US" dirty="0"/>
              <a:t>Noncovered services</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E697219C-88DF-DEC8-5769-ED61244B525B}"/>
              </a:ext>
            </a:extLst>
          </p:cNvPr>
          <p:cNvSpPr>
            <a:spLocks noGrp="1"/>
          </p:cNvSpPr>
          <p:nvPr>
            <p:ph type="body" sz="quarter" idx="14"/>
          </p:nvPr>
        </p:nvSpPr>
        <p:spPr>
          <a:xfrm>
            <a:off x="6217920" y="2096853"/>
            <a:ext cx="4996411" cy="4105740"/>
          </a:xfrm>
        </p:spPr>
        <p:txBody>
          <a:bodyPr/>
          <a:lstStyle/>
          <a:p>
            <a:r>
              <a:rPr lang="en-US" dirty="0"/>
              <a:t>Radiology services</a:t>
            </a:r>
          </a:p>
          <a:p>
            <a:r>
              <a:rPr lang="en-US" dirty="0"/>
              <a:t>Dental providers</a:t>
            </a:r>
          </a:p>
          <a:p>
            <a:r>
              <a:rPr lang="en-US" dirty="0"/>
              <a:t>Vision providers</a:t>
            </a:r>
          </a:p>
          <a:p>
            <a:r>
              <a:rPr lang="en-US" dirty="0"/>
              <a:t>Services by a Care Cash provider in a hospital setting</a:t>
            </a:r>
          </a:p>
        </p:txBody>
      </p:sp>
      <p:sp>
        <p:nvSpPr>
          <p:cNvPr id="2" name="Title 1">
            <a:extLst>
              <a:ext uri="{FF2B5EF4-FFF2-40B4-BE49-F238E27FC236}">
                <a16:creationId xmlns:a16="http://schemas.microsoft.com/office/drawing/2014/main" id="{6DDE94D0-D2EC-299E-4F99-F00A4A7848BD}"/>
              </a:ext>
            </a:extLst>
          </p:cNvPr>
          <p:cNvSpPr>
            <a:spLocks noGrp="1"/>
          </p:cNvSpPr>
          <p:nvPr>
            <p:ph type="title"/>
          </p:nvPr>
        </p:nvSpPr>
        <p:spPr/>
        <p:txBody>
          <a:bodyPr/>
          <a:lstStyle/>
          <a:p>
            <a:r>
              <a:rPr lang="en-US" dirty="0"/>
              <a:t>Ineligible services </a:t>
            </a:r>
          </a:p>
        </p:txBody>
      </p:sp>
      <p:sp>
        <p:nvSpPr>
          <p:cNvPr id="7" name="Text Placeholder 2">
            <a:extLst>
              <a:ext uri="{FF2B5EF4-FFF2-40B4-BE49-F238E27FC236}">
                <a16:creationId xmlns:a16="http://schemas.microsoft.com/office/drawing/2014/main" id="{61773EFD-DA85-52E5-8D8A-0E12AFD36DBC}"/>
              </a:ext>
            </a:extLst>
          </p:cNvPr>
          <p:cNvSpPr txBox="1">
            <a:spLocks/>
          </p:cNvSpPr>
          <p:nvPr/>
        </p:nvSpPr>
        <p:spPr>
          <a:xfrm>
            <a:off x="499874" y="1174468"/>
            <a:ext cx="9983828" cy="783317"/>
          </a:xfrm>
          <a:prstGeom prst="rect">
            <a:avLst/>
          </a:prstGeom>
        </p:spPr>
        <p:txBody>
          <a:bodyPr vert="horz" lIns="91440" tIns="45720" rIns="91440" bIns="45720" rtlCol="0">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Below are examples of services that Care Cash</a:t>
            </a:r>
            <a:r>
              <a:rPr lang="en-US" baseline="30000" dirty="0"/>
              <a:t> </a:t>
            </a:r>
            <a:r>
              <a:rPr lang="en-US" dirty="0"/>
              <a:t>does not cover (not an all-inclusive list):</a:t>
            </a:r>
          </a:p>
        </p:txBody>
      </p:sp>
    </p:spTree>
    <p:extLst>
      <p:ext uri="{BB962C8B-B14F-4D97-AF65-F5344CB8AC3E}">
        <p14:creationId xmlns:p14="http://schemas.microsoft.com/office/powerpoint/2010/main" val="11028398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2257-27E5-46C9-9556-5506C2F5D192}"/>
              </a:ext>
            </a:extLst>
          </p:cNvPr>
          <p:cNvSpPr>
            <a:spLocks noGrp="1"/>
          </p:cNvSpPr>
          <p:nvPr>
            <p:ph type="ctrTitle"/>
          </p:nvPr>
        </p:nvSpPr>
        <p:spPr>
          <a:xfrm>
            <a:off x="1906761" y="2781836"/>
            <a:ext cx="8798183" cy="1796889"/>
          </a:xfrm>
        </p:spPr>
        <p:txBody>
          <a:bodyPr/>
          <a:lstStyle/>
          <a:p>
            <a:r>
              <a:rPr lang="en-US" dirty="0"/>
              <a:t>Balance and transactions</a:t>
            </a:r>
          </a:p>
        </p:txBody>
      </p:sp>
    </p:spTree>
    <p:extLst>
      <p:ext uri="{BB962C8B-B14F-4D97-AF65-F5344CB8AC3E}">
        <p14:creationId xmlns:p14="http://schemas.microsoft.com/office/powerpoint/2010/main" val="101364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D160-D7A7-401D-8174-B16FB7E8E0F4}"/>
              </a:ext>
            </a:extLst>
          </p:cNvPr>
          <p:cNvSpPr>
            <a:spLocks noGrp="1"/>
          </p:cNvSpPr>
          <p:nvPr>
            <p:ph type="title"/>
          </p:nvPr>
        </p:nvSpPr>
        <p:spPr/>
        <p:txBody>
          <a:bodyPr/>
          <a:lstStyle/>
          <a:p>
            <a:r>
              <a:rPr lang="en-US" dirty="0"/>
              <a:t>Check balance and recent transactions</a:t>
            </a:r>
          </a:p>
        </p:txBody>
      </p:sp>
      <p:sp>
        <p:nvSpPr>
          <p:cNvPr id="3" name="Slide Number Placeholder 2">
            <a:extLst>
              <a:ext uri="{FF2B5EF4-FFF2-40B4-BE49-F238E27FC236}">
                <a16:creationId xmlns:a16="http://schemas.microsoft.com/office/drawing/2014/main" id="{C3109F26-50E1-4BBC-BB19-AF04DF61F5C6}"/>
              </a:ext>
            </a:extLst>
          </p:cNvPr>
          <p:cNvSpPr>
            <a:spLocks noGrp="1"/>
          </p:cNvSpPr>
          <p:nvPr>
            <p:ph type="sldNum" sz="quarter" idx="12"/>
          </p:nvPr>
        </p:nvSpPr>
        <p:spPr/>
        <p:txBody>
          <a:bodyPr/>
          <a:lstStyle/>
          <a:p>
            <a:fld id="{90F9BDA0-AF0E-4BA8-B742-3B9C92A3E6FE}" type="slidenum">
              <a:rPr lang="en-US" smtClean="0"/>
              <a:t>15</a:t>
            </a:fld>
            <a:endParaRPr lang="en-US"/>
          </a:p>
        </p:txBody>
      </p:sp>
      <p:sp>
        <p:nvSpPr>
          <p:cNvPr id="4" name="Text Placeholder 3">
            <a:extLst>
              <a:ext uri="{FF2B5EF4-FFF2-40B4-BE49-F238E27FC236}">
                <a16:creationId xmlns:a16="http://schemas.microsoft.com/office/drawing/2014/main" id="{60FCC13C-4EE7-4C23-8100-93860F465C91}"/>
              </a:ext>
            </a:extLst>
          </p:cNvPr>
          <p:cNvSpPr>
            <a:spLocks noGrp="1"/>
          </p:cNvSpPr>
          <p:nvPr>
            <p:ph type="body" sz="quarter" idx="13"/>
          </p:nvPr>
        </p:nvSpPr>
        <p:spPr>
          <a:xfrm>
            <a:off x="7899991" y="1702364"/>
            <a:ext cx="4082902" cy="3952965"/>
          </a:xfrm>
        </p:spPr>
        <p:txBody>
          <a:bodyPr vert="horz" lIns="91440" tIns="45720" rIns="91440" bIns="45720" rtlCol="0" anchor="t">
            <a:noAutofit/>
          </a:bodyPr>
          <a:lstStyle/>
          <a:p>
            <a:pPr marL="151765" indent="-151765"/>
            <a:r>
              <a:rPr lang="en-US" dirty="0">
                <a:cs typeface="Arial"/>
              </a:rPr>
              <a:t>Go to </a:t>
            </a:r>
            <a:r>
              <a:rPr lang="en-US" b="1" dirty="0">
                <a:solidFill>
                  <a:srgbClr val="196ECF"/>
                </a:solidFill>
                <a:cs typeface="Arial"/>
              </a:rPr>
              <a:t>myuhc.com</a:t>
            </a:r>
            <a:r>
              <a:rPr lang="en-US" baseline="30000" dirty="0">
                <a:solidFill>
                  <a:srgbClr val="196ECF"/>
                </a:solidFill>
                <a:cs typeface="Arial"/>
              </a:rPr>
              <a:t>  </a:t>
            </a:r>
            <a:r>
              <a:rPr lang="en-US" dirty="0">
                <a:cs typeface="Arial"/>
              </a:rPr>
              <a:t>&gt; </a:t>
            </a:r>
            <a:r>
              <a:rPr lang="en-US" b="1" dirty="0">
                <a:cs typeface="Arial"/>
              </a:rPr>
              <a:t>Coverage &amp; Benefits &gt; Select Care Cash</a:t>
            </a:r>
          </a:p>
          <a:p>
            <a:pPr marL="151765" indent="-151765"/>
            <a:r>
              <a:rPr lang="en-US" dirty="0">
                <a:cs typeface="Arial"/>
              </a:rPr>
              <a:t>The balance will be adjusted based on card transaction activity </a:t>
            </a:r>
            <a:endParaRPr lang="en-US" dirty="0"/>
          </a:p>
          <a:p>
            <a:pPr marL="151765" indent="-151765"/>
            <a:r>
              <a:rPr lang="en-US" dirty="0">
                <a:cs typeface="Arial"/>
              </a:rPr>
              <a:t>The 5 most recent transactions </a:t>
            </a:r>
            <a:br>
              <a:rPr lang="en-US" dirty="0">
                <a:cs typeface="Arial"/>
              </a:rPr>
            </a:br>
            <a:r>
              <a:rPr lang="en-US" dirty="0">
                <a:cs typeface="Arial"/>
              </a:rPr>
              <a:t>will display</a:t>
            </a:r>
          </a:p>
          <a:p>
            <a:pPr marL="151765" indent="-151765"/>
            <a:r>
              <a:rPr lang="en-US" dirty="0">
                <a:cs typeface="Arial"/>
              </a:rPr>
              <a:t>Call the toll-free phone number on your health plan ID card to request full transaction details</a:t>
            </a:r>
            <a:endParaRPr lang="en-US" sz="2000" dirty="0"/>
          </a:p>
          <a:p>
            <a:pPr marL="0" indent="0">
              <a:buNone/>
            </a:pPr>
            <a:endParaRPr lang="en-US" dirty="0"/>
          </a:p>
        </p:txBody>
      </p:sp>
      <p:pic>
        <p:nvPicPr>
          <p:cNvPr id="7" name="Picture 6">
            <a:extLst>
              <a:ext uri="{FF2B5EF4-FFF2-40B4-BE49-F238E27FC236}">
                <a16:creationId xmlns:a16="http://schemas.microsoft.com/office/drawing/2014/main" id="{2BB45988-F3BD-4499-866A-4BA16858421B}"/>
              </a:ext>
            </a:extLst>
          </p:cNvPr>
          <p:cNvPicPr>
            <a:picLocks noChangeAspect="1"/>
          </p:cNvPicPr>
          <p:nvPr/>
        </p:nvPicPr>
        <p:blipFill>
          <a:blip r:embed="rId2"/>
          <a:stretch>
            <a:fillRect/>
          </a:stretch>
        </p:blipFill>
        <p:spPr>
          <a:xfrm>
            <a:off x="733104" y="1941009"/>
            <a:ext cx="7117811" cy="2975982"/>
          </a:xfrm>
          <a:prstGeom prst="rect">
            <a:avLst/>
          </a:prstGeom>
          <a:ln>
            <a:solidFill>
              <a:schemeClr val="tx1"/>
            </a:solidFill>
          </a:ln>
        </p:spPr>
      </p:pic>
      <p:sp>
        <p:nvSpPr>
          <p:cNvPr id="5" name="Rectangle 4">
            <a:extLst>
              <a:ext uri="{FF2B5EF4-FFF2-40B4-BE49-F238E27FC236}">
                <a16:creationId xmlns:a16="http://schemas.microsoft.com/office/drawing/2014/main" id="{989C721E-F3A1-D153-D6B4-D7EAC69E6137}"/>
              </a:ext>
            </a:extLst>
          </p:cNvPr>
          <p:cNvSpPr/>
          <p:nvPr/>
        </p:nvSpPr>
        <p:spPr>
          <a:xfrm>
            <a:off x="4146698" y="2444898"/>
            <a:ext cx="829339" cy="2345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9829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2257-27E5-46C9-9556-5506C2F5D192}"/>
              </a:ext>
            </a:extLst>
          </p:cNvPr>
          <p:cNvSpPr>
            <a:spLocks noGrp="1"/>
          </p:cNvSpPr>
          <p:nvPr>
            <p:ph type="ctrTitle"/>
          </p:nvPr>
        </p:nvSpPr>
        <p:spPr>
          <a:xfrm>
            <a:off x="1906761" y="2781836"/>
            <a:ext cx="8798183" cy="1796889"/>
          </a:xfrm>
        </p:spPr>
        <p:txBody>
          <a:bodyPr/>
          <a:lstStyle/>
          <a:p>
            <a:pPr algn="ctr"/>
            <a:r>
              <a:rPr lang="en-US" dirty="0"/>
              <a:t>Card declines </a:t>
            </a:r>
          </a:p>
        </p:txBody>
      </p:sp>
    </p:spTree>
    <p:extLst>
      <p:ext uri="{BB962C8B-B14F-4D97-AF65-F5344CB8AC3E}">
        <p14:creationId xmlns:p14="http://schemas.microsoft.com/office/powerpoint/2010/main" val="915208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E80CFFF-2A1D-40DB-AD4B-448FEDAD4581}"/>
              </a:ext>
            </a:extLst>
          </p:cNvPr>
          <p:cNvSpPr>
            <a:spLocks noGrp="1"/>
          </p:cNvSpPr>
          <p:nvPr>
            <p:ph type="title"/>
          </p:nvPr>
        </p:nvSpPr>
        <p:spPr/>
        <p:txBody>
          <a:bodyPr/>
          <a:lstStyle/>
          <a:p>
            <a:r>
              <a:rPr lang="en-US" dirty="0"/>
              <a:t>What if my Card declines at a Care Cash provider?</a:t>
            </a:r>
          </a:p>
        </p:txBody>
      </p:sp>
      <p:sp>
        <p:nvSpPr>
          <p:cNvPr id="3" name="Slide Number Placeholder 2">
            <a:extLst>
              <a:ext uri="{FF2B5EF4-FFF2-40B4-BE49-F238E27FC236}">
                <a16:creationId xmlns:a16="http://schemas.microsoft.com/office/drawing/2014/main" id="{174E2FB2-3659-4EE6-9FFE-79C53C414000}"/>
              </a:ext>
            </a:extLst>
          </p:cNvPr>
          <p:cNvSpPr>
            <a:spLocks noGrp="1"/>
          </p:cNvSpPr>
          <p:nvPr>
            <p:ph type="sldNum" sz="quarter" idx="12"/>
          </p:nvPr>
        </p:nvSpPr>
        <p:spPr/>
        <p:txBody>
          <a:bodyPr/>
          <a:lstStyle/>
          <a:p>
            <a:fld id="{90F9BDA0-AF0E-4BA8-B742-3B9C92A3E6FE}" type="slidenum">
              <a:rPr lang="en-US" smtClean="0"/>
              <a:t>17</a:t>
            </a:fld>
            <a:endParaRPr lang="en-US"/>
          </a:p>
        </p:txBody>
      </p:sp>
      <p:sp>
        <p:nvSpPr>
          <p:cNvPr id="11" name="TextBox 10">
            <a:extLst>
              <a:ext uri="{FF2B5EF4-FFF2-40B4-BE49-F238E27FC236}">
                <a16:creationId xmlns:a16="http://schemas.microsoft.com/office/drawing/2014/main" id="{BB0276C9-41B5-4960-ADF7-15AC944C560D}"/>
              </a:ext>
            </a:extLst>
          </p:cNvPr>
          <p:cNvSpPr txBox="1"/>
          <p:nvPr/>
        </p:nvSpPr>
        <p:spPr>
          <a:xfrm>
            <a:off x="794809" y="2339754"/>
            <a:ext cx="5031833" cy="1231106"/>
          </a:xfrm>
          <a:prstGeom prst="rect">
            <a:avLst/>
          </a:prstGeom>
          <a:noFill/>
        </p:spPr>
        <p:txBody>
          <a:bodyPr wrap="square" rtlCol="0">
            <a:spAutoFit/>
          </a:bodyPr>
          <a:lstStyle/>
          <a:p>
            <a:r>
              <a:rPr lang="en-US" dirty="0"/>
              <a:t>Visit </a:t>
            </a:r>
            <a:r>
              <a:rPr lang="en-US" b="1" dirty="0">
                <a:solidFill>
                  <a:srgbClr val="196ECF"/>
                </a:solidFill>
              </a:rPr>
              <a:t>myuhc.com/</a:t>
            </a:r>
            <a:r>
              <a:rPr lang="en-US" b="1" dirty="0" err="1">
                <a:solidFill>
                  <a:srgbClr val="196ECF"/>
                </a:solidFill>
              </a:rPr>
              <a:t>carecash</a:t>
            </a:r>
            <a:r>
              <a:rPr lang="en-US" b="1" dirty="0">
                <a:solidFill>
                  <a:srgbClr val="196ECF"/>
                </a:solidFill>
              </a:rPr>
              <a:t> </a:t>
            </a:r>
            <a:r>
              <a:rPr lang="en-US" dirty="0">
                <a:solidFill>
                  <a:schemeClr val="accent1"/>
                </a:solidFill>
              </a:rPr>
              <a:t>and start a chat session to upload </a:t>
            </a:r>
            <a:r>
              <a:rPr lang="en-US" dirty="0"/>
              <a:t>receipt to update the provider’s profile. (The ‘chat advocate’ appears in the lower right of all screens.)</a:t>
            </a:r>
          </a:p>
        </p:txBody>
      </p:sp>
      <p:sp>
        <p:nvSpPr>
          <p:cNvPr id="4" name="TextBox 3">
            <a:extLst>
              <a:ext uri="{FF2B5EF4-FFF2-40B4-BE49-F238E27FC236}">
                <a16:creationId xmlns:a16="http://schemas.microsoft.com/office/drawing/2014/main" id="{FD1C5B1A-53C4-F0AE-277C-8176FD50B40B}"/>
              </a:ext>
            </a:extLst>
          </p:cNvPr>
          <p:cNvSpPr txBox="1"/>
          <p:nvPr/>
        </p:nvSpPr>
        <p:spPr>
          <a:xfrm>
            <a:off x="794810" y="1321142"/>
            <a:ext cx="4851473" cy="646331"/>
          </a:xfrm>
          <a:prstGeom prst="rect">
            <a:avLst/>
          </a:prstGeom>
          <a:noFill/>
        </p:spPr>
        <p:txBody>
          <a:bodyPr wrap="square">
            <a:spAutoFit/>
          </a:bodyPr>
          <a:lstStyle/>
          <a:p>
            <a:r>
              <a:rPr lang="en-US" dirty="0"/>
              <a:t>Temporarily use an alternate form of payment for your visit and save your receipt.</a:t>
            </a:r>
          </a:p>
        </p:txBody>
      </p:sp>
      <p:sp>
        <p:nvSpPr>
          <p:cNvPr id="9" name="TextBox 8">
            <a:extLst>
              <a:ext uri="{FF2B5EF4-FFF2-40B4-BE49-F238E27FC236}">
                <a16:creationId xmlns:a16="http://schemas.microsoft.com/office/drawing/2014/main" id="{0230F5ED-7F34-0CFB-0204-D66C11B03E5A}"/>
              </a:ext>
            </a:extLst>
          </p:cNvPr>
          <p:cNvSpPr txBox="1"/>
          <p:nvPr/>
        </p:nvSpPr>
        <p:spPr>
          <a:xfrm>
            <a:off x="554011" y="5529602"/>
            <a:ext cx="5517100" cy="338554"/>
          </a:xfrm>
          <a:prstGeom prst="rect">
            <a:avLst/>
          </a:prstGeom>
          <a:noFill/>
        </p:spPr>
        <p:txBody>
          <a:bodyPr wrap="square" rtlCol="0">
            <a:spAutoFit/>
          </a:bodyPr>
          <a:lstStyle/>
          <a:p>
            <a:r>
              <a:rPr lang="en-US" sz="800" dirty="0">
                <a:solidFill>
                  <a:schemeClr val="tx2"/>
                </a:solidFill>
              </a:rPr>
              <a:t>*Care Cash with its Mastercard logo is accepted at all Care Cash-eligible providers who have credit card terminals. It can be run without without the PIN. </a:t>
            </a:r>
          </a:p>
        </p:txBody>
      </p:sp>
      <p:pic>
        <p:nvPicPr>
          <p:cNvPr id="12" name="Picture 11">
            <a:extLst>
              <a:ext uri="{FF2B5EF4-FFF2-40B4-BE49-F238E27FC236}">
                <a16:creationId xmlns:a16="http://schemas.microsoft.com/office/drawing/2014/main" id="{0F53C51D-4E40-D5E1-CC7D-871EE5FD94D7}"/>
              </a:ext>
            </a:extLst>
          </p:cNvPr>
          <p:cNvPicPr>
            <a:picLocks noChangeAspect="1"/>
          </p:cNvPicPr>
          <p:nvPr/>
        </p:nvPicPr>
        <p:blipFill>
          <a:blip r:embed="rId3"/>
          <a:stretch>
            <a:fillRect/>
          </a:stretch>
        </p:blipFill>
        <p:spPr>
          <a:xfrm>
            <a:off x="6159290" y="1395985"/>
            <a:ext cx="5638651" cy="4754880"/>
          </a:xfrm>
          <a:prstGeom prst="rect">
            <a:avLst/>
          </a:prstGeom>
        </p:spPr>
      </p:pic>
      <p:sp>
        <p:nvSpPr>
          <p:cNvPr id="21" name="TextBox 20">
            <a:extLst>
              <a:ext uri="{FF2B5EF4-FFF2-40B4-BE49-F238E27FC236}">
                <a16:creationId xmlns:a16="http://schemas.microsoft.com/office/drawing/2014/main" id="{8DF78051-F76E-B85A-0196-F24394B04C68}"/>
              </a:ext>
            </a:extLst>
          </p:cNvPr>
          <p:cNvSpPr txBox="1"/>
          <p:nvPr/>
        </p:nvSpPr>
        <p:spPr>
          <a:xfrm>
            <a:off x="756375" y="4021708"/>
            <a:ext cx="4851473" cy="1200329"/>
          </a:xfrm>
          <a:prstGeom prst="rect">
            <a:avLst/>
          </a:prstGeom>
          <a:noFill/>
        </p:spPr>
        <p:txBody>
          <a:bodyPr wrap="square">
            <a:spAutoFit/>
          </a:bodyPr>
          <a:lstStyle/>
          <a:p>
            <a:r>
              <a:rPr lang="en-US" dirty="0"/>
              <a:t>Ask the </a:t>
            </a:r>
            <a:r>
              <a:rPr lang="en-US" b="1" dirty="0"/>
              <a:t>chat advocate </a:t>
            </a:r>
            <a:r>
              <a:rPr lang="en-US" dirty="0"/>
              <a:t>for a link to upload your receipt requesting a review of the provider’s Care Cash profile. You will receive a response in 15-20 business days. </a:t>
            </a:r>
          </a:p>
        </p:txBody>
      </p:sp>
      <p:sp>
        <p:nvSpPr>
          <p:cNvPr id="2" name="Oval 1">
            <a:extLst>
              <a:ext uri="{FF2B5EF4-FFF2-40B4-BE49-F238E27FC236}">
                <a16:creationId xmlns:a16="http://schemas.microsoft.com/office/drawing/2014/main" id="{5F54B420-F961-B312-DE7A-4906086F8E6D}"/>
              </a:ext>
            </a:extLst>
          </p:cNvPr>
          <p:cNvSpPr/>
          <p:nvPr/>
        </p:nvSpPr>
        <p:spPr bwMode="auto">
          <a:xfrm>
            <a:off x="374166" y="1374150"/>
            <a:ext cx="338421" cy="338417"/>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kumimoji="0" sz="1800" b="0" i="0" normalizeH="0" noProof="0">
                <a:uLnTx/>
                <a:uFillTx/>
                <a:latin typeface="+mn-lt"/>
                <a:ea typeface="+mn-ea"/>
                <a:cs typeface="+mn-cs"/>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1</a:t>
            </a:r>
          </a:p>
        </p:txBody>
      </p:sp>
      <p:sp>
        <p:nvSpPr>
          <p:cNvPr id="6" name="Oval 5">
            <a:extLst>
              <a:ext uri="{FF2B5EF4-FFF2-40B4-BE49-F238E27FC236}">
                <a16:creationId xmlns:a16="http://schemas.microsoft.com/office/drawing/2014/main" id="{AF31260E-1D81-3D43-1CCD-764A1A44A968}"/>
              </a:ext>
            </a:extLst>
          </p:cNvPr>
          <p:cNvSpPr/>
          <p:nvPr/>
        </p:nvSpPr>
        <p:spPr bwMode="auto">
          <a:xfrm>
            <a:off x="384801" y="2371271"/>
            <a:ext cx="338421" cy="338417"/>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kumimoji="0" sz="1800" b="0" i="0" normalizeH="0" noProof="0">
                <a:uLnTx/>
                <a:uFillTx/>
                <a:latin typeface="+mn-lt"/>
                <a:ea typeface="+mn-ea"/>
                <a:cs typeface="+mn-cs"/>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2</a:t>
            </a:r>
          </a:p>
        </p:txBody>
      </p:sp>
      <p:sp>
        <p:nvSpPr>
          <p:cNvPr id="14" name="Oval 13">
            <a:extLst>
              <a:ext uri="{FF2B5EF4-FFF2-40B4-BE49-F238E27FC236}">
                <a16:creationId xmlns:a16="http://schemas.microsoft.com/office/drawing/2014/main" id="{DA286848-C287-6088-1FBB-EE7BC865AEA6}"/>
              </a:ext>
            </a:extLst>
          </p:cNvPr>
          <p:cNvSpPr/>
          <p:nvPr/>
        </p:nvSpPr>
        <p:spPr bwMode="auto">
          <a:xfrm>
            <a:off x="374167" y="4069652"/>
            <a:ext cx="338421" cy="338417"/>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kumimoji="0" sz="1800" b="0" i="0" normalizeH="0" noProof="0">
                <a:uLnTx/>
                <a:uFillTx/>
                <a:latin typeface="+mn-lt"/>
                <a:ea typeface="+mn-ea"/>
                <a:cs typeface="+mn-cs"/>
              </a:defRPr>
            </a:pPr>
            <a:r>
              <a:rPr kumimoji="0" lang="en-US" sz="16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mn-cs"/>
              </a:rPr>
              <a:t>3</a:t>
            </a:r>
          </a:p>
        </p:txBody>
      </p:sp>
      <p:sp>
        <p:nvSpPr>
          <p:cNvPr id="8" name="Rectangle 7">
            <a:extLst>
              <a:ext uri="{FF2B5EF4-FFF2-40B4-BE49-F238E27FC236}">
                <a16:creationId xmlns:a16="http://schemas.microsoft.com/office/drawing/2014/main" id="{C1EB0CB0-ACC1-1B2C-685C-541158D21BB5}"/>
              </a:ext>
            </a:extLst>
          </p:cNvPr>
          <p:cNvSpPr/>
          <p:nvPr/>
        </p:nvSpPr>
        <p:spPr>
          <a:xfrm>
            <a:off x="10845208" y="5529601"/>
            <a:ext cx="1040911" cy="62126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0642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852B-67D7-45F2-B332-1EC1414CE5C1}"/>
              </a:ext>
            </a:extLst>
          </p:cNvPr>
          <p:cNvSpPr>
            <a:spLocks noGrp="1"/>
          </p:cNvSpPr>
          <p:nvPr>
            <p:ph type="ctrTitle"/>
          </p:nvPr>
        </p:nvSpPr>
        <p:spPr/>
        <p:txBody>
          <a:bodyPr/>
          <a:lstStyle/>
          <a:p>
            <a:r>
              <a:rPr lang="en-US" dirty="0"/>
              <a:t>Reload your card</a:t>
            </a:r>
          </a:p>
        </p:txBody>
      </p:sp>
    </p:spTree>
    <p:extLst>
      <p:ext uri="{BB962C8B-B14F-4D97-AF65-F5344CB8AC3E}">
        <p14:creationId xmlns:p14="http://schemas.microsoft.com/office/powerpoint/2010/main" val="3566881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244-B702-44B2-BC81-7302ED6C4CB7}"/>
              </a:ext>
            </a:extLst>
          </p:cNvPr>
          <p:cNvSpPr>
            <a:spLocks noGrp="1"/>
          </p:cNvSpPr>
          <p:nvPr>
            <p:ph type="title"/>
          </p:nvPr>
        </p:nvSpPr>
        <p:spPr/>
        <p:txBody>
          <a:bodyPr/>
          <a:lstStyle/>
          <a:p>
            <a:r>
              <a:rPr lang="en-US" dirty="0"/>
              <a:t>Reload your registered Care Cash card</a:t>
            </a:r>
          </a:p>
        </p:txBody>
      </p:sp>
      <p:sp>
        <p:nvSpPr>
          <p:cNvPr id="3" name="Slide Number Placeholder 2">
            <a:extLst>
              <a:ext uri="{FF2B5EF4-FFF2-40B4-BE49-F238E27FC236}">
                <a16:creationId xmlns:a16="http://schemas.microsoft.com/office/drawing/2014/main" id="{74110D98-60BB-49F6-9DD5-EF4D50201D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B6EC2282-155E-4DF2-BE0A-9C4D77540565}"/>
              </a:ext>
            </a:extLst>
          </p:cNvPr>
          <p:cNvSpPr>
            <a:spLocks noGrp="1"/>
          </p:cNvSpPr>
          <p:nvPr>
            <p:ph type="body" sz="quarter" idx="13"/>
          </p:nvPr>
        </p:nvSpPr>
        <p:spPr>
          <a:xfrm>
            <a:off x="8036560" y="1399679"/>
            <a:ext cx="3564707" cy="4402356"/>
          </a:xfrm>
        </p:spPr>
        <p:txBody>
          <a:bodyPr/>
          <a:lstStyle/>
          <a:p>
            <a:pPr marL="112712" indent="0">
              <a:buNone/>
            </a:pPr>
            <a:r>
              <a:rPr lang="en-US" dirty="0"/>
              <a:t>Every plan anniversary, you are eligible for an additional $200/$500 to the same card. A new card is not sent to you. </a:t>
            </a:r>
          </a:p>
          <a:p>
            <a:pPr marL="112712" indent="0">
              <a:buNone/>
            </a:pPr>
            <a:r>
              <a:rPr lang="en-US" dirty="0"/>
              <a:t>Sign in to </a:t>
            </a:r>
            <a:r>
              <a:rPr lang="en-US" b="1" dirty="0">
                <a:solidFill>
                  <a:srgbClr val="196ECF"/>
                </a:solidFill>
              </a:rPr>
              <a:t>myuhc.com/</a:t>
            </a:r>
            <a:r>
              <a:rPr lang="en-US" b="1" dirty="0" err="1">
                <a:solidFill>
                  <a:srgbClr val="196ECF"/>
                </a:solidFill>
              </a:rPr>
              <a:t>carecash</a:t>
            </a:r>
            <a:r>
              <a:rPr lang="en-US" b="1" baseline="30000" dirty="0">
                <a:solidFill>
                  <a:srgbClr val="196ECF"/>
                </a:solidFill>
              </a:rPr>
              <a:t> </a:t>
            </a:r>
          </a:p>
          <a:p>
            <a:pPr marL="569912" indent="-457200">
              <a:buFont typeface="+mj-lt"/>
              <a:buAutoNum type="arabicPeriod"/>
            </a:pPr>
            <a:r>
              <a:rPr lang="en-US" dirty="0"/>
              <a:t>Scroll to the Care Cash section and click the </a:t>
            </a:r>
            <a:r>
              <a:rPr lang="en-US" b="1" dirty="0"/>
              <a:t>Care Cash </a:t>
            </a:r>
            <a:r>
              <a:rPr lang="en-US" dirty="0"/>
              <a:t>button.</a:t>
            </a:r>
          </a:p>
        </p:txBody>
      </p:sp>
      <p:pic>
        <p:nvPicPr>
          <p:cNvPr id="8" name="Picture 7">
            <a:extLst>
              <a:ext uri="{FF2B5EF4-FFF2-40B4-BE49-F238E27FC236}">
                <a16:creationId xmlns:a16="http://schemas.microsoft.com/office/drawing/2014/main" id="{28AB1EF5-CC95-4158-80DF-0FEBBFD97C06}"/>
              </a:ext>
            </a:extLst>
          </p:cNvPr>
          <p:cNvPicPr>
            <a:picLocks noChangeAspect="1"/>
          </p:cNvPicPr>
          <p:nvPr/>
        </p:nvPicPr>
        <p:blipFill>
          <a:blip r:embed="rId2"/>
          <a:stretch>
            <a:fillRect/>
          </a:stretch>
        </p:blipFill>
        <p:spPr>
          <a:xfrm>
            <a:off x="590733" y="1498520"/>
            <a:ext cx="7595140" cy="3860959"/>
          </a:xfrm>
          <a:prstGeom prst="rect">
            <a:avLst/>
          </a:prstGeom>
        </p:spPr>
      </p:pic>
    </p:spTree>
    <p:extLst>
      <p:ext uri="{BB962C8B-B14F-4D97-AF65-F5344CB8AC3E}">
        <p14:creationId xmlns:p14="http://schemas.microsoft.com/office/powerpoint/2010/main" val="32960014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063B68-480F-AE93-6551-BFB03DD0640E}"/>
              </a:ext>
            </a:extLst>
          </p:cNvPr>
          <p:cNvSpPr/>
          <p:nvPr/>
        </p:nvSpPr>
        <p:spPr>
          <a:xfrm>
            <a:off x="7994469" y="1467"/>
            <a:ext cx="41975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857609D1-BF8B-234C-C1B2-22AB27116BC8}"/>
              </a:ext>
            </a:extLst>
          </p:cNvPr>
          <p:cNvSpPr>
            <a:spLocks noGrp="1"/>
          </p:cNvSpPr>
          <p:nvPr>
            <p:ph type="sldNum" sz="quarter" idx="12"/>
          </p:nvPr>
        </p:nvSpPr>
        <p:spPr/>
        <p:txBody>
          <a:bodyPr/>
          <a:lstStyle/>
          <a:p>
            <a:fld id="{90F9BDA0-AF0E-4BA8-B742-3B9C92A3E6FE}" type="slidenum">
              <a:rPr lang="en-US" smtClean="0"/>
              <a:t>2</a:t>
            </a:fld>
            <a:endParaRPr lang="en-US"/>
          </a:p>
        </p:txBody>
      </p:sp>
      <p:sp>
        <p:nvSpPr>
          <p:cNvPr id="7" name="Title 1">
            <a:extLst>
              <a:ext uri="{FF2B5EF4-FFF2-40B4-BE49-F238E27FC236}">
                <a16:creationId xmlns:a16="http://schemas.microsoft.com/office/drawing/2014/main" id="{CAB4EFB2-B1C0-C0A8-DF4F-5C036AA8D09D}"/>
              </a:ext>
            </a:extLst>
          </p:cNvPr>
          <p:cNvSpPr>
            <a:spLocks noGrp="1"/>
          </p:cNvSpPr>
          <p:nvPr>
            <p:ph type="title"/>
          </p:nvPr>
        </p:nvSpPr>
        <p:spPr>
          <a:xfrm>
            <a:off x="261137" y="356802"/>
            <a:ext cx="7733331" cy="783317"/>
          </a:xfrm>
        </p:spPr>
        <p:txBody>
          <a:bodyPr/>
          <a:lstStyle/>
          <a:p>
            <a:r>
              <a:rPr lang="en-US" dirty="0"/>
              <a:t>Introducing Care Cash</a:t>
            </a:r>
          </a:p>
        </p:txBody>
      </p:sp>
      <p:sp>
        <p:nvSpPr>
          <p:cNvPr id="10" name="Content Placeholder 3">
            <a:extLst>
              <a:ext uri="{FF2B5EF4-FFF2-40B4-BE49-F238E27FC236}">
                <a16:creationId xmlns:a16="http://schemas.microsoft.com/office/drawing/2014/main" id="{BEE9439F-682A-9EAD-4FB1-45119F14D0A3}"/>
              </a:ext>
            </a:extLst>
          </p:cNvPr>
          <p:cNvSpPr txBox="1">
            <a:spLocks/>
          </p:cNvSpPr>
          <p:nvPr/>
        </p:nvSpPr>
        <p:spPr>
          <a:xfrm>
            <a:off x="9485771" y="185755"/>
            <a:ext cx="2445092" cy="342095"/>
          </a:xfrm>
          <a:prstGeom prst="rect">
            <a:avLst/>
          </a:prstGeom>
        </p:spPr>
        <p:txBody>
          <a:bodyPr/>
          <a:lstStyle>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400"/>
              </a:spcBef>
              <a:spcAft>
                <a:spcPts val="800"/>
              </a:spcAft>
              <a:buClr>
                <a:srgbClr val="002477"/>
              </a:buClr>
              <a:buSzTx/>
              <a:buFont typeface="Arial" panose="020B0604020202020204" pitchFamily="34" charset="0"/>
              <a:buNone/>
              <a:tabLst/>
              <a:defRPr/>
            </a:pPr>
            <a:r>
              <a:rPr kumimoji="0" lang="en-US" sz="800" b="0" i="0" u="none" strike="noStrike" kern="1200" cap="none" spc="0" normalizeH="0" baseline="0" noProof="0" dirty="0">
                <a:ln>
                  <a:noFill/>
                </a:ln>
                <a:solidFill>
                  <a:srgbClr val="002477"/>
                </a:solidFill>
                <a:effectLst/>
                <a:uLnTx/>
                <a:uFillTx/>
                <a:latin typeface="Arial"/>
                <a:ea typeface="+mn-ea"/>
                <a:cs typeface="Arial" panose="020B0604020202020204" pitchFamily="34" charset="0"/>
              </a:rPr>
              <a:t>Member Care |  Care Cash</a:t>
            </a:r>
            <a:endParaRPr kumimoji="0" lang="en-US" sz="100" b="0" i="0" u="none" strike="noStrike" kern="1200" cap="none" spc="0" normalizeH="0" baseline="0" noProof="0" dirty="0">
              <a:ln>
                <a:noFill/>
              </a:ln>
              <a:solidFill>
                <a:srgbClr val="002477"/>
              </a:solidFill>
              <a:effectLst/>
              <a:uLnTx/>
              <a:uFillTx/>
              <a:latin typeface="Arial"/>
              <a:ea typeface="+mn-ea"/>
              <a:cs typeface="Arial" panose="020B0604020202020204" pitchFamily="34" charset="0"/>
            </a:endParaRPr>
          </a:p>
        </p:txBody>
      </p:sp>
      <p:sp>
        <p:nvSpPr>
          <p:cNvPr id="4" name="Text Placeholder 2">
            <a:extLst>
              <a:ext uri="{FF2B5EF4-FFF2-40B4-BE49-F238E27FC236}">
                <a16:creationId xmlns:a16="http://schemas.microsoft.com/office/drawing/2014/main" id="{75749CE5-113B-1752-8F66-B9915E226284}"/>
              </a:ext>
            </a:extLst>
          </p:cNvPr>
          <p:cNvSpPr>
            <a:spLocks noGrp="1"/>
          </p:cNvSpPr>
          <p:nvPr>
            <p:ph type="body" sz="quarter" idx="13"/>
          </p:nvPr>
        </p:nvSpPr>
        <p:spPr>
          <a:xfrm>
            <a:off x="261137" y="1140119"/>
            <a:ext cx="7074971" cy="783317"/>
          </a:xfrm>
        </p:spPr>
        <p:txBody>
          <a:bodyPr/>
          <a:lstStyle/>
          <a:p>
            <a:pPr marL="0" indent="0">
              <a:buNone/>
            </a:pPr>
            <a:r>
              <a:rPr lang="en-US" dirty="0"/>
              <a:t>Care Cash</a:t>
            </a:r>
            <a:r>
              <a:rPr lang="en-US" baseline="30000" dirty="0"/>
              <a:t>®</a:t>
            </a:r>
            <a:r>
              <a:rPr lang="en-US" dirty="0"/>
              <a:t> is a preloaded debit card that helps you pay for eligible quality network care expenses.</a:t>
            </a:r>
          </a:p>
        </p:txBody>
      </p:sp>
      <p:sp>
        <p:nvSpPr>
          <p:cNvPr id="5" name="Text Placeholder 2">
            <a:extLst>
              <a:ext uri="{FF2B5EF4-FFF2-40B4-BE49-F238E27FC236}">
                <a16:creationId xmlns:a16="http://schemas.microsoft.com/office/drawing/2014/main" id="{6C3FEAE6-AA64-48D7-9A4A-FC977A6403B4}"/>
              </a:ext>
            </a:extLst>
          </p:cNvPr>
          <p:cNvSpPr txBox="1">
            <a:spLocks/>
          </p:cNvSpPr>
          <p:nvPr/>
        </p:nvSpPr>
        <p:spPr>
          <a:xfrm>
            <a:off x="261137" y="2075836"/>
            <a:ext cx="7074971" cy="783317"/>
          </a:xfrm>
          <a:prstGeom prst="rect">
            <a:avLst/>
          </a:prstGeom>
        </p:spPr>
        <p:txBody>
          <a:bodyPr vert="horz" lIns="91440" tIns="45720" rIns="91440" bIns="45720" rtlCol="0">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Included in your health plan, your card comes loaded with $200 for individual or $500 for family plans to utilize throughout the plan year </a:t>
            </a:r>
          </a:p>
          <a:p>
            <a:r>
              <a:rPr lang="en-US" dirty="0"/>
              <a:t>You can use your Care Cash debit card to help pay for program-eligible network care expenses with UnitedHealthcare network providers in the following categories:</a:t>
            </a:r>
          </a:p>
          <a:p>
            <a:pPr marL="609594" lvl="2" indent="-342900">
              <a:buFont typeface="Courier New" panose="02070309020205020404" pitchFamily="49" charset="0"/>
              <a:buChar char="o"/>
            </a:pPr>
            <a:r>
              <a:rPr lang="en-US" dirty="0"/>
              <a:t>Primary care providers, UnitedHealth Premium</a:t>
            </a:r>
            <a:r>
              <a:rPr lang="en-US" baseline="30000" dirty="0"/>
              <a:t>®</a:t>
            </a:r>
            <a:r>
              <a:rPr lang="en-US" dirty="0"/>
              <a:t> designated providers, 24/7 Virtual Visit providers, urgent care facility providers, outpatient behavioral health providers</a:t>
            </a:r>
            <a:r>
              <a:rPr lang="en-US" dirty="0">
                <a:solidFill>
                  <a:srgbClr val="FF0000"/>
                </a:solidFill>
              </a:rPr>
              <a:t> </a:t>
            </a:r>
            <a:r>
              <a:rPr lang="en-US" dirty="0"/>
              <a:t>and outpatient lab expenses</a:t>
            </a:r>
          </a:p>
          <a:p>
            <a:r>
              <a:rPr lang="en-US" dirty="0"/>
              <a:t>Save your Care Cash card </a:t>
            </a:r>
          </a:p>
          <a:p>
            <a:pPr lvl="2">
              <a:buFont typeface="Courier New" panose="02070309020205020404" pitchFamily="49" charset="0"/>
              <a:buChar char="o"/>
            </a:pPr>
            <a:r>
              <a:rPr lang="en-US" dirty="0"/>
              <a:t> Your unused card balance will roll over each plan year and does </a:t>
            </a:r>
            <a:br>
              <a:rPr lang="en-US" dirty="0"/>
            </a:br>
            <a:r>
              <a:rPr lang="en-US" dirty="0"/>
              <a:t>  not expire*</a:t>
            </a:r>
          </a:p>
          <a:p>
            <a:pPr lvl="2">
              <a:buFont typeface="Courier New" panose="02070309020205020404" pitchFamily="49" charset="0"/>
              <a:buChar char="o"/>
            </a:pPr>
            <a:r>
              <a:rPr lang="en-US" dirty="0"/>
              <a:t>  You can reload your card with new funds each plan year*</a:t>
            </a:r>
          </a:p>
        </p:txBody>
      </p:sp>
      <p:pic>
        <p:nvPicPr>
          <p:cNvPr id="6" name="Picture 5">
            <a:extLst>
              <a:ext uri="{FF2B5EF4-FFF2-40B4-BE49-F238E27FC236}">
                <a16:creationId xmlns:a16="http://schemas.microsoft.com/office/drawing/2014/main" id="{2F04C084-4069-3305-C30B-BAC2B11CC2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41110" y="901907"/>
            <a:ext cx="2504247" cy="1565587"/>
          </a:xfrm>
          <a:prstGeom prst="rect">
            <a:avLst/>
          </a:prstGeom>
        </p:spPr>
      </p:pic>
      <p:sp>
        <p:nvSpPr>
          <p:cNvPr id="8" name="TextBox 7">
            <a:extLst>
              <a:ext uri="{FF2B5EF4-FFF2-40B4-BE49-F238E27FC236}">
                <a16:creationId xmlns:a16="http://schemas.microsoft.com/office/drawing/2014/main" id="{00D541C3-B614-6A1D-7F77-B01C3B38C746}"/>
              </a:ext>
            </a:extLst>
          </p:cNvPr>
          <p:cNvSpPr txBox="1"/>
          <p:nvPr/>
        </p:nvSpPr>
        <p:spPr>
          <a:xfrm>
            <a:off x="8165834" y="3046549"/>
            <a:ext cx="3861719" cy="268791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dirty="0">
                <a:solidFill>
                  <a:srgbClr val="002477"/>
                </a:solidFill>
                <a:latin typeface="Arial"/>
              </a:rPr>
              <a:t>Visit</a:t>
            </a:r>
            <a:r>
              <a:rPr kumimoji="0" lang="en-US" sz="1800" i="0" u="none" strike="noStrike" kern="1200" cap="none" spc="0" normalizeH="0" baseline="0" noProof="0" dirty="0">
                <a:ln>
                  <a:noFill/>
                </a:ln>
                <a:solidFill>
                  <a:srgbClr val="002477"/>
                </a:solidFill>
                <a:effectLst/>
                <a:uLnTx/>
                <a:uFillTx/>
                <a:latin typeface="Arial"/>
              </a:rPr>
              <a:t> </a:t>
            </a:r>
            <a:r>
              <a:rPr kumimoji="0" lang="en-US" sz="1800" b="1" i="0" u="none" strike="noStrike" kern="1200" cap="none" spc="0" normalizeH="0" baseline="0" noProof="0" dirty="0">
                <a:ln>
                  <a:noFill/>
                </a:ln>
                <a:solidFill>
                  <a:srgbClr val="196ECF"/>
                </a:solidFill>
                <a:effectLst/>
                <a:uLnTx/>
                <a:uFillTx/>
                <a:latin typeface="Arial"/>
              </a:rPr>
              <a:t>myuhc.com/carecash</a:t>
            </a:r>
            <a:r>
              <a:rPr kumimoji="0" lang="en-US" sz="1800" b="1" i="0" u="none" strike="noStrike" kern="1200" cap="none" spc="0" normalizeH="0" baseline="0" noProof="0" dirty="0">
                <a:ln>
                  <a:noFill/>
                </a:ln>
                <a:solidFill>
                  <a:srgbClr val="002477"/>
                </a:solidFill>
                <a:effectLst/>
                <a:uLnTx/>
                <a:uFillTx/>
                <a:latin typeface="Arial"/>
              </a:rPr>
              <a:t> </a:t>
            </a:r>
            <a:r>
              <a:rPr kumimoji="0" lang="en-US" sz="1800" i="0" u="none" strike="noStrike" kern="1200" cap="none" spc="0" normalizeH="0" baseline="0" noProof="0" dirty="0">
                <a:ln>
                  <a:noFill/>
                </a:ln>
                <a:solidFill>
                  <a:srgbClr val="002477"/>
                </a:solidFill>
                <a:effectLst/>
                <a:uLnTx/>
                <a:uFillTx/>
                <a:latin typeface="Arial"/>
              </a:rPr>
              <a:t>and </a:t>
            </a:r>
            <a:r>
              <a:rPr lang="en-US" dirty="0">
                <a:solidFill>
                  <a:srgbClr val="002477"/>
                </a:solidFill>
                <a:latin typeface="Arial"/>
              </a:rPr>
              <a:t>sign </a:t>
            </a:r>
            <a:r>
              <a:rPr kumimoji="0" lang="en-US" sz="1800" i="0" u="none" strike="noStrike" kern="1200" cap="none" spc="0" normalizeH="0" baseline="0" noProof="0" dirty="0">
                <a:ln>
                  <a:noFill/>
                </a:ln>
                <a:solidFill>
                  <a:srgbClr val="002477"/>
                </a:solidFill>
                <a:effectLst/>
                <a:uLnTx/>
                <a:uFillTx/>
                <a:latin typeface="Arial"/>
              </a:rPr>
              <a:t>in to request your prepaid debit card</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srgbClr val="002477"/>
              </a:solidFill>
              <a:effectLst/>
              <a:uLnTx/>
              <a:uFillTx/>
              <a:latin typeface="Arial"/>
            </a:endParaRP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2477"/>
                </a:solidFill>
                <a:effectLst/>
                <a:uLnTx/>
                <a:uFillTx/>
                <a:latin typeface="Arial"/>
              </a:rPr>
              <a:t>Activate</a:t>
            </a:r>
            <a:r>
              <a:rPr kumimoji="0" lang="en-US" sz="1800" i="0" u="none" strike="noStrike" kern="1200" cap="none" spc="0" normalizeH="0" noProof="0" dirty="0">
                <a:ln>
                  <a:noFill/>
                </a:ln>
                <a:solidFill>
                  <a:srgbClr val="002477"/>
                </a:solidFill>
                <a:effectLst/>
                <a:uLnTx/>
                <a:uFillTx/>
                <a:latin typeface="Arial"/>
              </a:rPr>
              <a:t> your card upon</a:t>
            </a:r>
            <a:r>
              <a:rPr kumimoji="0" lang="en-US" sz="1800" i="0" u="none" strike="noStrike" kern="1200" cap="none" spc="0" normalizeH="0" baseline="0" noProof="0" dirty="0">
                <a:ln>
                  <a:noFill/>
                </a:ln>
                <a:solidFill>
                  <a:srgbClr val="002477"/>
                </a:solidFill>
                <a:effectLst/>
                <a:uLnTx/>
                <a:uFillTx/>
                <a:latin typeface="Arial"/>
              </a:rPr>
              <a:t> receipt by calling the toll-free number</a:t>
            </a:r>
          </a:p>
          <a:p>
            <a:pPr>
              <a:spcAft>
                <a:spcPts val="200"/>
              </a:spcAft>
              <a:defRPr/>
            </a:pPr>
            <a:endParaRPr lang="en-US" dirty="0">
              <a:solidFill>
                <a:srgbClr val="002477"/>
              </a:solidFill>
              <a:latin typeface="Arial"/>
              <a:cs typeface="Arial"/>
            </a:endParaRPr>
          </a:p>
          <a:p>
            <a:pPr marL="285750" indent="-285750">
              <a:spcAft>
                <a:spcPts val="200"/>
              </a:spcAft>
              <a:buFont typeface="Arial" panose="020B0604020202020204" pitchFamily="34" charset="0"/>
              <a:buChar char="•"/>
              <a:defRPr/>
            </a:pPr>
            <a:r>
              <a:rPr lang="en-US" dirty="0">
                <a:solidFill>
                  <a:srgbClr val="002477"/>
                </a:solidFill>
                <a:latin typeface="Arial"/>
              </a:rPr>
              <a:t>Use Care Cash in place of a personal credit card or debit card</a:t>
            </a:r>
            <a:endParaRPr lang="en-US" sz="1800" i="0" u="none" kern="1200" cap="none" spc="0" normalizeH="0" baseline="0" noProof="0" dirty="0">
              <a:ln>
                <a:noFill/>
              </a:ln>
              <a:solidFill>
                <a:srgbClr val="002477"/>
              </a:solidFill>
              <a:effectLst/>
              <a:uLnTx/>
              <a:uFillTx/>
              <a:latin typeface="Arial"/>
              <a:cs typeface="Arial"/>
            </a:endParaRPr>
          </a:p>
        </p:txBody>
      </p:sp>
      <p:sp>
        <p:nvSpPr>
          <p:cNvPr id="12" name="Text Placeholder 12">
            <a:extLst>
              <a:ext uri="{FF2B5EF4-FFF2-40B4-BE49-F238E27FC236}">
                <a16:creationId xmlns:a16="http://schemas.microsoft.com/office/drawing/2014/main" id="{007A9AEB-2EF1-2EDF-1148-29A2F863274F}"/>
              </a:ext>
            </a:extLst>
          </p:cNvPr>
          <p:cNvSpPr txBox="1">
            <a:spLocks/>
          </p:cNvSpPr>
          <p:nvPr/>
        </p:nvSpPr>
        <p:spPr>
          <a:xfrm>
            <a:off x="813355" y="5908679"/>
            <a:ext cx="5771293" cy="290288"/>
          </a:xfrm>
          <a:prstGeom prst="rect">
            <a:avLst/>
          </a:prstGeom>
        </p:spPr>
        <p:txBody>
          <a:bodyPr anchor="b"/>
          <a:lstStyle>
            <a:lvl1pPr marL="0" indent="0" algn="l" defTabSz="914377" rtl="0" eaLnBrk="1" latinLnBrk="0" hangingPunct="1">
              <a:lnSpc>
                <a:spcPct val="100000"/>
              </a:lnSpc>
              <a:spcBef>
                <a:spcPts val="400"/>
              </a:spcBef>
              <a:spcAft>
                <a:spcPts val="800"/>
              </a:spcAft>
              <a:buClr>
                <a:schemeClr val="accent1"/>
              </a:buClr>
              <a:buFont typeface="Arial" panose="020B0604020202020204" pitchFamily="34" charset="0"/>
              <a:buNone/>
              <a:tabLst/>
              <a:defRPr sz="933" b="0" i="0" kern="1200">
                <a:solidFill>
                  <a:schemeClr val="tx2"/>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Tx/>
              <a:defRPr/>
            </a:pPr>
            <a:r>
              <a:rPr lang="en-US" sz="900" dirty="0"/>
              <a:t>*Unused dollars roll over towards a $2,000 maximum. Care Cash medical plan eligibility must be maintained.</a:t>
            </a:r>
          </a:p>
        </p:txBody>
      </p:sp>
    </p:spTree>
    <p:extLst>
      <p:ext uri="{BB962C8B-B14F-4D97-AF65-F5344CB8AC3E}">
        <p14:creationId xmlns:p14="http://schemas.microsoft.com/office/powerpoint/2010/main" val="1795707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244-B702-44B2-BC81-7302ED6C4CB7}"/>
              </a:ext>
            </a:extLst>
          </p:cNvPr>
          <p:cNvSpPr>
            <a:spLocks noGrp="1"/>
          </p:cNvSpPr>
          <p:nvPr>
            <p:ph type="title"/>
          </p:nvPr>
        </p:nvSpPr>
        <p:spPr/>
        <p:txBody>
          <a:bodyPr/>
          <a:lstStyle/>
          <a:p>
            <a:r>
              <a:rPr lang="en-US" dirty="0"/>
              <a:t>Reload your registered Care Cash card</a:t>
            </a:r>
          </a:p>
        </p:txBody>
      </p:sp>
      <p:sp>
        <p:nvSpPr>
          <p:cNvPr id="3" name="Slide Number Placeholder 2">
            <a:extLst>
              <a:ext uri="{FF2B5EF4-FFF2-40B4-BE49-F238E27FC236}">
                <a16:creationId xmlns:a16="http://schemas.microsoft.com/office/drawing/2014/main" id="{74110D98-60BB-49F6-9DD5-EF4D50201D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B6EC2282-155E-4DF2-BE0A-9C4D77540565}"/>
              </a:ext>
            </a:extLst>
          </p:cNvPr>
          <p:cNvSpPr>
            <a:spLocks noGrp="1"/>
          </p:cNvSpPr>
          <p:nvPr>
            <p:ph type="body" sz="quarter" idx="13"/>
          </p:nvPr>
        </p:nvSpPr>
        <p:spPr>
          <a:xfrm>
            <a:off x="514712" y="2854960"/>
            <a:ext cx="3235251" cy="1371600"/>
          </a:xfrm>
        </p:spPr>
        <p:txBody>
          <a:bodyPr/>
          <a:lstStyle/>
          <a:p>
            <a:pPr marL="569912" indent="-457200">
              <a:buFont typeface="+mj-lt"/>
              <a:buAutoNum type="arabicPeriod" startAt="2"/>
            </a:pPr>
            <a:r>
              <a:rPr lang="en-US" dirty="0"/>
              <a:t>Once you’re on the Care Cash page, click the </a:t>
            </a:r>
            <a:r>
              <a:rPr lang="en-US" b="1" dirty="0"/>
              <a:t>Reload your card now</a:t>
            </a:r>
            <a:r>
              <a:rPr lang="en-US" dirty="0"/>
              <a:t> button.</a:t>
            </a:r>
            <a:endParaRPr lang="en-US" b="1" dirty="0"/>
          </a:p>
          <a:p>
            <a:pPr marL="457200" indent="-344488">
              <a:buFont typeface="+mj-lt"/>
              <a:buAutoNum type="arabicPeriod" startAt="2"/>
            </a:pPr>
            <a:endParaRPr lang="en-US" dirty="0"/>
          </a:p>
        </p:txBody>
      </p:sp>
      <p:pic>
        <p:nvPicPr>
          <p:cNvPr id="7" name="Picture 6">
            <a:extLst>
              <a:ext uri="{FF2B5EF4-FFF2-40B4-BE49-F238E27FC236}">
                <a16:creationId xmlns:a16="http://schemas.microsoft.com/office/drawing/2014/main" id="{346EAF90-42AD-4BB9-9B02-62FE0C37D31B}"/>
              </a:ext>
            </a:extLst>
          </p:cNvPr>
          <p:cNvPicPr>
            <a:picLocks noChangeAspect="1"/>
          </p:cNvPicPr>
          <p:nvPr/>
        </p:nvPicPr>
        <p:blipFill>
          <a:blip r:embed="rId2"/>
          <a:stretch>
            <a:fillRect/>
          </a:stretch>
        </p:blipFill>
        <p:spPr>
          <a:xfrm>
            <a:off x="3922354" y="2431065"/>
            <a:ext cx="7923610" cy="2231288"/>
          </a:xfrm>
          <a:prstGeom prst="rect">
            <a:avLst/>
          </a:prstGeom>
        </p:spPr>
      </p:pic>
    </p:spTree>
    <p:extLst>
      <p:ext uri="{BB962C8B-B14F-4D97-AF65-F5344CB8AC3E}">
        <p14:creationId xmlns:p14="http://schemas.microsoft.com/office/powerpoint/2010/main" val="15660621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63AE-D3C1-4F51-BDF8-993275E466C2}"/>
              </a:ext>
            </a:extLst>
          </p:cNvPr>
          <p:cNvSpPr>
            <a:spLocks noGrp="1"/>
          </p:cNvSpPr>
          <p:nvPr>
            <p:ph type="title"/>
          </p:nvPr>
        </p:nvSpPr>
        <p:spPr/>
        <p:txBody>
          <a:bodyPr/>
          <a:lstStyle/>
          <a:p>
            <a:r>
              <a:rPr lang="en-US" dirty="0"/>
              <a:t>Reload your registered Care Cash card</a:t>
            </a:r>
          </a:p>
        </p:txBody>
      </p:sp>
      <p:sp>
        <p:nvSpPr>
          <p:cNvPr id="3" name="Slide Number Placeholder 2">
            <a:extLst>
              <a:ext uri="{FF2B5EF4-FFF2-40B4-BE49-F238E27FC236}">
                <a16:creationId xmlns:a16="http://schemas.microsoft.com/office/drawing/2014/main" id="{AEC22FB9-F6EF-45FF-9A7F-5CCDDF9826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1C1A1C14-BAD4-4A70-9AD0-1525DD032957}"/>
              </a:ext>
            </a:extLst>
          </p:cNvPr>
          <p:cNvSpPr>
            <a:spLocks noGrp="1"/>
          </p:cNvSpPr>
          <p:nvPr>
            <p:ph type="body" sz="quarter" idx="13"/>
          </p:nvPr>
        </p:nvSpPr>
        <p:spPr>
          <a:xfrm>
            <a:off x="7619999" y="2656442"/>
            <a:ext cx="3823856" cy="1947063"/>
          </a:xfrm>
        </p:spPr>
        <p:txBody>
          <a:bodyPr/>
          <a:lstStyle/>
          <a:p>
            <a:pPr marL="457200" indent="-457200">
              <a:buFont typeface="+mj-lt"/>
              <a:buAutoNum type="arabicPeriod" startAt="3"/>
            </a:pPr>
            <a:r>
              <a:rPr lang="en-US" dirty="0"/>
              <a:t>Follow the prompts to verify your address and contact info or make any required updates. When you’re finished, click the </a:t>
            </a:r>
            <a:r>
              <a:rPr lang="en-US" b="1" dirty="0"/>
              <a:t>Reload now </a:t>
            </a:r>
            <a:r>
              <a:rPr lang="en-US" dirty="0"/>
              <a:t>button.</a:t>
            </a:r>
          </a:p>
          <a:p>
            <a:endParaRPr lang="en-US" dirty="0"/>
          </a:p>
        </p:txBody>
      </p:sp>
      <p:pic>
        <p:nvPicPr>
          <p:cNvPr id="10" name="Picture 9">
            <a:extLst>
              <a:ext uri="{FF2B5EF4-FFF2-40B4-BE49-F238E27FC236}">
                <a16:creationId xmlns:a16="http://schemas.microsoft.com/office/drawing/2014/main" id="{61B990FF-6B41-4DBD-B479-8E455823B23E}"/>
              </a:ext>
            </a:extLst>
          </p:cNvPr>
          <p:cNvPicPr>
            <a:picLocks noChangeAspect="1"/>
          </p:cNvPicPr>
          <p:nvPr/>
        </p:nvPicPr>
        <p:blipFill>
          <a:blip r:embed="rId2"/>
          <a:stretch>
            <a:fillRect/>
          </a:stretch>
        </p:blipFill>
        <p:spPr>
          <a:xfrm>
            <a:off x="382142" y="1714942"/>
            <a:ext cx="7237857" cy="3780282"/>
          </a:xfrm>
          <a:prstGeom prst="rect">
            <a:avLst/>
          </a:prstGeom>
          <a:ln w="9525">
            <a:solidFill>
              <a:schemeClr val="tx1"/>
            </a:solidFill>
          </a:ln>
        </p:spPr>
      </p:pic>
    </p:spTree>
    <p:extLst>
      <p:ext uri="{BB962C8B-B14F-4D97-AF65-F5344CB8AC3E}">
        <p14:creationId xmlns:p14="http://schemas.microsoft.com/office/powerpoint/2010/main" val="11922561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D08-2BA9-4873-8906-1C6AC4D21BE3}"/>
              </a:ext>
            </a:extLst>
          </p:cNvPr>
          <p:cNvSpPr>
            <a:spLocks noGrp="1"/>
          </p:cNvSpPr>
          <p:nvPr>
            <p:ph type="title"/>
          </p:nvPr>
        </p:nvSpPr>
        <p:spPr/>
        <p:txBody>
          <a:bodyPr/>
          <a:lstStyle/>
          <a:p>
            <a:r>
              <a:rPr lang="en-US" dirty="0"/>
              <a:t>Reload your registered Care Cash card</a:t>
            </a:r>
          </a:p>
        </p:txBody>
      </p:sp>
      <p:sp>
        <p:nvSpPr>
          <p:cNvPr id="3" name="Slide Number Placeholder 2">
            <a:extLst>
              <a:ext uri="{FF2B5EF4-FFF2-40B4-BE49-F238E27FC236}">
                <a16:creationId xmlns:a16="http://schemas.microsoft.com/office/drawing/2014/main" id="{F7F30466-E71F-4F8A-9E78-2626853A94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9BDA0-AF0E-4BA8-B742-3B9C92A3E6FE}" type="slidenum">
              <a:rPr kumimoji="0" lang="en-US" sz="1067" b="0" i="0" u="none" strike="noStrike" kern="1200" cap="none" spc="0" normalizeH="0" baseline="0" noProof="0" smtClean="0">
                <a:ln>
                  <a:noFill/>
                </a:ln>
                <a:solidFill>
                  <a:srgbClr val="00247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67" b="0" i="0" u="none" strike="noStrike" kern="1200" cap="none" spc="0" normalizeH="0" baseline="0" noProof="0">
              <a:ln>
                <a:noFill/>
              </a:ln>
              <a:solidFill>
                <a:srgbClr val="00247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E58A709F-7E00-4A10-AC45-18E9887E1E42}"/>
              </a:ext>
            </a:extLst>
          </p:cNvPr>
          <p:cNvSpPr>
            <a:spLocks noGrp="1"/>
          </p:cNvSpPr>
          <p:nvPr>
            <p:ph type="body" sz="quarter" idx="13"/>
          </p:nvPr>
        </p:nvSpPr>
        <p:spPr>
          <a:xfrm>
            <a:off x="514712" y="2146614"/>
            <a:ext cx="3371086" cy="1483360"/>
          </a:xfrm>
        </p:spPr>
        <p:txBody>
          <a:bodyPr/>
          <a:lstStyle/>
          <a:p>
            <a:pPr marL="457200" indent="-457200">
              <a:buFont typeface="+mj-lt"/>
              <a:buAutoNum type="arabicPeriod" startAt="4"/>
            </a:pPr>
            <a:r>
              <a:rPr lang="en-US" dirty="0"/>
              <a:t>When you receive the confirmation message, you’ll know your request is complete. Your new balance will be available within 48 hours. You may continue to use your existing card.</a:t>
            </a:r>
          </a:p>
        </p:txBody>
      </p:sp>
      <p:pic>
        <p:nvPicPr>
          <p:cNvPr id="8" name="Picture 7">
            <a:extLst>
              <a:ext uri="{FF2B5EF4-FFF2-40B4-BE49-F238E27FC236}">
                <a16:creationId xmlns:a16="http://schemas.microsoft.com/office/drawing/2014/main" id="{4CD51313-6460-4FDE-B42A-1D48B81D583A}"/>
              </a:ext>
            </a:extLst>
          </p:cNvPr>
          <p:cNvPicPr>
            <a:picLocks noChangeAspect="1"/>
          </p:cNvPicPr>
          <p:nvPr/>
        </p:nvPicPr>
        <p:blipFill>
          <a:blip r:embed="rId2"/>
          <a:stretch>
            <a:fillRect/>
          </a:stretch>
        </p:blipFill>
        <p:spPr>
          <a:xfrm>
            <a:off x="4641688" y="2328275"/>
            <a:ext cx="6807966" cy="2548234"/>
          </a:xfrm>
          <a:prstGeom prst="rect">
            <a:avLst/>
          </a:prstGeom>
          <a:ln w="9525">
            <a:solidFill>
              <a:schemeClr val="tx1"/>
            </a:solidFill>
          </a:ln>
        </p:spPr>
      </p:pic>
    </p:spTree>
    <p:extLst>
      <p:ext uri="{BB962C8B-B14F-4D97-AF65-F5344CB8AC3E}">
        <p14:creationId xmlns:p14="http://schemas.microsoft.com/office/powerpoint/2010/main" val="12796952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CD8D-6AC9-41C3-B812-45B02F53DB32}"/>
              </a:ext>
            </a:extLst>
          </p:cNvPr>
          <p:cNvSpPr>
            <a:spLocks noGrp="1"/>
          </p:cNvSpPr>
          <p:nvPr>
            <p:ph type="title"/>
          </p:nvPr>
        </p:nvSpPr>
        <p:spPr/>
        <p:txBody>
          <a:bodyPr/>
          <a:lstStyle/>
          <a:p>
            <a:r>
              <a:rPr lang="en-US" dirty="0"/>
              <a:t>Reload processing confirmation</a:t>
            </a:r>
          </a:p>
        </p:txBody>
      </p:sp>
      <p:sp>
        <p:nvSpPr>
          <p:cNvPr id="3" name="Slide Number Placeholder 2">
            <a:extLst>
              <a:ext uri="{FF2B5EF4-FFF2-40B4-BE49-F238E27FC236}">
                <a16:creationId xmlns:a16="http://schemas.microsoft.com/office/drawing/2014/main" id="{174E2FB2-3659-4EE6-9FFE-79C53C414000}"/>
              </a:ext>
            </a:extLst>
          </p:cNvPr>
          <p:cNvSpPr>
            <a:spLocks noGrp="1"/>
          </p:cNvSpPr>
          <p:nvPr>
            <p:ph type="sldNum" sz="quarter" idx="12"/>
          </p:nvPr>
        </p:nvSpPr>
        <p:spPr/>
        <p:txBody>
          <a:bodyPr/>
          <a:lstStyle/>
          <a:p>
            <a:fld id="{90F9BDA0-AF0E-4BA8-B742-3B9C92A3E6FE}" type="slidenum">
              <a:rPr lang="en-US" smtClean="0"/>
              <a:t>23</a:t>
            </a:fld>
            <a:endParaRPr lang="en-US"/>
          </a:p>
        </p:txBody>
      </p:sp>
      <p:sp>
        <p:nvSpPr>
          <p:cNvPr id="4" name="Text Placeholder 3">
            <a:extLst>
              <a:ext uri="{FF2B5EF4-FFF2-40B4-BE49-F238E27FC236}">
                <a16:creationId xmlns:a16="http://schemas.microsoft.com/office/drawing/2014/main" id="{A86DA2A7-04EB-4DA3-AA40-608B893C73E7}"/>
              </a:ext>
            </a:extLst>
          </p:cNvPr>
          <p:cNvSpPr>
            <a:spLocks noGrp="1"/>
          </p:cNvSpPr>
          <p:nvPr>
            <p:ph type="body" sz="quarter" idx="13"/>
          </p:nvPr>
        </p:nvSpPr>
        <p:spPr>
          <a:xfrm>
            <a:off x="7204364" y="2732129"/>
            <a:ext cx="4239491" cy="1782721"/>
          </a:xfrm>
        </p:spPr>
        <p:txBody>
          <a:bodyPr/>
          <a:lstStyle/>
          <a:p>
            <a:pPr marL="0" indent="0">
              <a:buNone/>
            </a:pPr>
            <a:r>
              <a:rPr lang="en-US" dirty="0"/>
              <a:t>You will see a confirmation message indicating your request is processing on the </a:t>
            </a:r>
            <a:r>
              <a:rPr lang="en-US" b="1" dirty="0">
                <a:solidFill>
                  <a:srgbClr val="196ECF"/>
                </a:solidFill>
              </a:rPr>
              <a:t>myuhc.com/carecash</a:t>
            </a:r>
            <a:r>
              <a:rPr lang="en-US" b="1" dirty="0"/>
              <a:t> </a:t>
            </a:r>
            <a:r>
              <a:rPr lang="en-US" dirty="0"/>
              <a:t>home page under </a:t>
            </a:r>
            <a:r>
              <a:rPr lang="en-US" b="1" dirty="0"/>
              <a:t>Remaining Balance</a:t>
            </a:r>
            <a:r>
              <a:rPr lang="en-US" dirty="0"/>
              <a:t>. </a:t>
            </a:r>
          </a:p>
        </p:txBody>
      </p:sp>
      <p:pic>
        <p:nvPicPr>
          <p:cNvPr id="7" name="Picture 6">
            <a:extLst>
              <a:ext uri="{FF2B5EF4-FFF2-40B4-BE49-F238E27FC236}">
                <a16:creationId xmlns:a16="http://schemas.microsoft.com/office/drawing/2014/main" id="{894D5443-92B3-4515-9E24-4A944EBD6207}"/>
              </a:ext>
            </a:extLst>
          </p:cNvPr>
          <p:cNvPicPr>
            <a:picLocks noChangeAspect="1"/>
          </p:cNvPicPr>
          <p:nvPr/>
        </p:nvPicPr>
        <p:blipFill>
          <a:blip r:embed="rId2"/>
          <a:stretch>
            <a:fillRect/>
          </a:stretch>
        </p:blipFill>
        <p:spPr>
          <a:xfrm>
            <a:off x="674684" y="2062540"/>
            <a:ext cx="6235161" cy="3134868"/>
          </a:xfrm>
          <a:prstGeom prst="rect">
            <a:avLst/>
          </a:prstGeom>
          <a:ln w="9525">
            <a:solidFill>
              <a:schemeClr val="tx1"/>
            </a:solidFill>
          </a:ln>
        </p:spPr>
      </p:pic>
    </p:spTree>
    <p:extLst>
      <p:ext uri="{BB962C8B-B14F-4D97-AF65-F5344CB8AC3E}">
        <p14:creationId xmlns:p14="http://schemas.microsoft.com/office/powerpoint/2010/main" val="12117394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4E2FB2-3659-4EE6-9FFE-79C53C414000}"/>
              </a:ext>
            </a:extLst>
          </p:cNvPr>
          <p:cNvSpPr>
            <a:spLocks noGrp="1"/>
          </p:cNvSpPr>
          <p:nvPr>
            <p:ph type="sldNum" sz="quarter" idx="12"/>
          </p:nvPr>
        </p:nvSpPr>
        <p:spPr/>
        <p:txBody>
          <a:bodyPr/>
          <a:lstStyle/>
          <a:p>
            <a:fld id="{90F9BDA0-AF0E-4BA8-B742-3B9C92A3E6FE}" type="slidenum">
              <a:rPr lang="en-US" smtClean="0"/>
              <a:t>24</a:t>
            </a:fld>
            <a:endParaRPr lang="en-US"/>
          </a:p>
        </p:txBody>
      </p:sp>
      <p:sp>
        <p:nvSpPr>
          <p:cNvPr id="6" name="Text Placeholder 5">
            <a:extLst>
              <a:ext uri="{FF2B5EF4-FFF2-40B4-BE49-F238E27FC236}">
                <a16:creationId xmlns:a16="http://schemas.microsoft.com/office/drawing/2014/main" id="{260FD1AE-8FFF-422E-B552-A2E1BDD44111}"/>
              </a:ext>
            </a:extLst>
          </p:cNvPr>
          <p:cNvSpPr>
            <a:spLocks noGrp="1"/>
          </p:cNvSpPr>
          <p:nvPr>
            <p:ph type="body" sz="quarter" idx="13"/>
          </p:nvPr>
        </p:nvSpPr>
        <p:spPr>
          <a:xfrm>
            <a:off x="582549" y="3801323"/>
            <a:ext cx="10771251" cy="1968834"/>
          </a:xfrm>
        </p:spPr>
        <p:txBody>
          <a:bodyPr/>
          <a:lstStyle/>
          <a:p>
            <a:pPr marL="0" indent="0" algn="l">
              <a:buNone/>
            </a:pPr>
            <a:r>
              <a:rPr lang="en-US" sz="800" b="0" i="0" u="none" strike="noStrike" baseline="0" dirty="0">
                <a:solidFill>
                  <a:srgbClr val="333333"/>
                </a:solidFill>
              </a:rPr>
              <a:t>Care Cash provides a pre-loaded debit card which can be used for certain health care expenses. If the card is used for ineligible 213(d) expenses, individuals may incur tax obligations and should consult an appropriate tax professional to determine if they have such obligations. The information provided in connection with Care Cash is for general informational purposes only and is not intended to be nor should be construed as medical advice. Individuals should consult an appropriate health care professional to determine what may be right for them.</a:t>
            </a:r>
          </a:p>
          <a:p>
            <a:pPr marL="0" indent="0" algn="l">
              <a:buNone/>
            </a:pPr>
            <a:r>
              <a:rPr lang="en-US" sz="800" b="0" i="0" u="none" strike="noStrike" baseline="0" dirty="0">
                <a:solidFill>
                  <a:srgbClr val="333333"/>
                </a:solidFill>
              </a:rPr>
              <a:t>24/7 Virtual Visits is a service available with a provider via video, or audio-only where permitted under state law. It is not an insurance product or a health plan. Unless otherwise required, benefits are available only when services are delivered through a Designated Virtual Network Provider. 24/7 Virtual Visits are not intended to address emergency or life-threatening medical conditions and should not be used in those circumstances. Services may not be available at all times, or in all locations, or for all members. Check your benefit plan to determine if these services are available.</a:t>
            </a:r>
          </a:p>
          <a:p>
            <a:pPr marL="0" indent="0" algn="l">
              <a:buNone/>
            </a:pPr>
            <a:r>
              <a:rPr lang="en-US" sz="800" b="0" i="0" u="none" strike="noStrike" baseline="0" dirty="0">
                <a:solidFill>
                  <a:srgbClr val="333333"/>
                </a:solidFill>
              </a:rPr>
              <a:t>The UnitedHealth Premium</a:t>
            </a:r>
            <a:r>
              <a:rPr lang="en-US" sz="800" b="0" i="0" u="none" strike="noStrike" baseline="30000" dirty="0">
                <a:solidFill>
                  <a:srgbClr val="333333"/>
                </a:solidFill>
              </a:rPr>
              <a:t>®</a:t>
            </a:r>
            <a:r>
              <a:rPr lang="en-US" sz="800" b="0" i="0" u="none" strike="noStrike" baseline="0" dirty="0">
                <a:solidFill>
                  <a:srgbClr val="333333"/>
                </a:solidFill>
              </a:rPr>
              <a:t> designation program is a resource for informational purposes only. Designations are displayed in UnitedHealthcare online physician directories at myuhc.com®. You should always visit myuhc.com for the most current information. </a:t>
            </a:r>
            <a:r>
              <a:rPr lang="en-US" sz="800" b="1" i="0" u="none" strike="noStrike" baseline="0" dirty="0">
                <a:solidFill>
                  <a:srgbClr val="333333"/>
                </a:solidFill>
              </a:rPr>
              <a:t>Premium designations are a guide to choosing a physician and may be used as one of many factors you consider when choosing a physician. If you already have a physician, you may also wish to confer with him or her for advice on selecting other physicians. You should also discuss designations with a physician before choosing him or her. Physician evaluations have a risk of error and should not be the sole basis for selecting a physician. </a:t>
            </a:r>
            <a:r>
              <a:rPr lang="en-US" sz="800" b="0" i="0" u="none" strike="noStrike" baseline="0" dirty="0">
                <a:solidFill>
                  <a:srgbClr val="333333"/>
                </a:solidFill>
              </a:rPr>
              <a:t>Please visit myuhc.com for detailed program information and methodologies.</a:t>
            </a:r>
          </a:p>
          <a:p>
            <a:pPr marL="0" indent="0" algn="l">
              <a:buNone/>
            </a:pPr>
            <a:r>
              <a:rPr lang="en-US" sz="800" b="0" i="0" dirty="0">
                <a:solidFill>
                  <a:srgbClr val="222222"/>
                </a:solidFill>
                <a:effectLst/>
                <a:latin typeface="ProximaNova-Regular"/>
              </a:rPr>
              <a:t>Employee benefits including group health plan benefits may be taxable benefits unless they fit into specific exception categories. Please consult with your tax specialist to determine taxability of these offerings.</a:t>
            </a:r>
            <a:endParaRPr lang="en-US" sz="800" b="0" i="0" u="none" strike="noStrike" baseline="0" dirty="0">
              <a:solidFill>
                <a:srgbClr val="333333"/>
              </a:solidFill>
            </a:endParaRPr>
          </a:p>
          <a:p>
            <a:pPr marL="0" indent="0" algn="l">
              <a:buNone/>
            </a:pPr>
            <a:r>
              <a:rPr lang="en-US" sz="800" b="0" i="0" u="none" strike="noStrike" baseline="0" dirty="0">
                <a:solidFill>
                  <a:srgbClr val="333333"/>
                </a:solidFill>
              </a:rPr>
              <a:t>Insurance coverage provided by or through UnitedHealthcare Insurance Company or its affiliates. Administrative services provided by United HealthCare Services, Inc. or their affiliates.</a:t>
            </a:r>
            <a:endParaRPr lang="en-US" sz="800" dirty="0"/>
          </a:p>
        </p:txBody>
      </p:sp>
      <p:sp>
        <p:nvSpPr>
          <p:cNvPr id="10" name="Title 1">
            <a:extLst>
              <a:ext uri="{FF2B5EF4-FFF2-40B4-BE49-F238E27FC236}">
                <a16:creationId xmlns:a16="http://schemas.microsoft.com/office/drawing/2014/main" id="{2E80CFFF-2A1D-40DB-AD4B-448FEDAD4581}"/>
              </a:ext>
            </a:extLst>
          </p:cNvPr>
          <p:cNvSpPr>
            <a:spLocks noGrp="1"/>
          </p:cNvSpPr>
          <p:nvPr>
            <p:ph type="title"/>
          </p:nvPr>
        </p:nvSpPr>
        <p:spPr>
          <a:xfrm>
            <a:off x="582549" y="469286"/>
            <a:ext cx="9681295" cy="1096841"/>
          </a:xfrm>
        </p:spPr>
        <p:txBody>
          <a:bodyPr/>
          <a:lstStyle/>
          <a:p>
            <a:r>
              <a:rPr lang="en-US" dirty="0"/>
              <a:t>Questions?</a:t>
            </a:r>
          </a:p>
        </p:txBody>
      </p:sp>
      <p:sp>
        <p:nvSpPr>
          <p:cNvPr id="11" name="TextBox 10">
            <a:extLst>
              <a:ext uri="{FF2B5EF4-FFF2-40B4-BE49-F238E27FC236}">
                <a16:creationId xmlns:a16="http://schemas.microsoft.com/office/drawing/2014/main" id="{BB0276C9-41B5-4960-ADF7-15AC944C560D}"/>
              </a:ext>
            </a:extLst>
          </p:cNvPr>
          <p:cNvSpPr txBox="1"/>
          <p:nvPr/>
        </p:nvSpPr>
        <p:spPr>
          <a:xfrm>
            <a:off x="582549" y="2073291"/>
            <a:ext cx="10613571" cy="461665"/>
          </a:xfrm>
          <a:prstGeom prst="rect">
            <a:avLst/>
          </a:prstGeom>
          <a:noFill/>
        </p:spPr>
        <p:txBody>
          <a:bodyPr wrap="square" rtlCol="0">
            <a:spAutoFit/>
          </a:bodyPr>
          <a:lstStyle/>
          <a:p>
            <a:r>
              <a:rPr lang="en-US" sz="2400" dirty="0"/>
              <a:t>Visit </a:t>
            </a:r>
            <a:r>
              <a:rPr lang="en-US" sz="2400" b="1" dirty="0">
                <a:solidFill>
                  <a:srgbClr val="196ECF"/>
                </a:solidFill>
              </a:rPr>
              <a:t>myuhc.com/carecash </a:t>
            </a:r>
            <a:r>
              <a:rPr lang="en-US" sz="2400" dirty="0"/>
              <a:t>or call the number on your health plan ID card</a:t>
            </a:r>
          </a:p>
        </p:txBody>
      </p:sp>
    </p:spTree>
    <p:extLst>
      <p:ext uri="{BB962C8B-B14F-4D97-AF65-F5344CB8AC3E}">
        <p14:creationId xmlns:p14="http://schemas.microsoft.com/office/powerpoint/2010/main" val="14816446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7B15-DDC9-7A41-9474-004D0F9DBCB0}"/>
              </a:ext>
            </a:extLst>
          </p:cNvPr>
          <p:cNvSpPr>
            <a:spLocks noGrp="1"/>
          </p:cNvSpPr>
          <p:nvPr>
            <p:ph type="ctrTitle"/>
          </p:nvPr>
        </p:nvSpPr>
        <p:spPr/>
        <p:txBody>
          <a:bodyPr/>
          <a:lstStyle/>
          <a:p>
            <a:r>
              <a:rPr lang="en-US" dirty="0"/>
              <a:t>Request your card</a:t>
            </a:r>
          </a:p>
        </p:txBody>
      </p:sp>
    </p:spTree>
    <p:extLst>
      <p:ext uri="{BB962C8B-B14F-4D97-AF65-F5344CB8AC3E}">
        <p14:creationId xmlns:p14="http://schemas.microsoft.com/office/powerpoint/2010/main" val="4210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E962-FA5C-2C42-ADCA-C189962C5C8B}"/>
              </a:ext>
            </a:extLst>
          </p:cNvPr>
          <p:cNvSpPr>
            <a:spLocks noGrp="1"/>
          </p:cNvSpPr>
          <p:nvPr>
            <p:ph type="title"/>
          </p:nvPr>
        </p:nvSpPr>
        <p:spPr>
          <a:xfrm>
            <a:off x="517234" y="469286"/>
            <a:ext cx="11263434" cy="1136912"/>
          </a:xfrm>
        </p:spPr>
        <p:txBody>
          <a:bodyPr/>
          <a:lstStyle/>
          <a:p>
            <a:r>
              <a:rPr lang="en-US" dirty="0"/>
              <a:t>Sign in or register on myuhc.com</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4</a:t>
            </a:fld>
            <a:endParaRPr lang="en-US"/>
          </a:p>
        </p:txBody>
      </p:sp>
      <p:sp>
        <p:nvSpPr>
          <p:cNvPr id="3" name="Content Placeholder 3">
            <a:extLst>
              <a:ext uri="{FF2B5EF4-FFF2-40B4-BE49-F238E27FC236}">
                <a16:creationId xmlns:a16="http://schemas.microsoft.com/office/drawing/2014/main" id="{63DD7125-24D1-3A0F-9C07-51AA4BF70547}"/>
              </a:ext>
            </a:extLst>
          </p:cNvPr>
          <p:cNvSpPr txBox="1">
            <a:spLocks/>
          </p:cNvSpPr>
          <p:nvPr/>
        </p:nvSpPr>
        <p:spPr>
          <a:xfrm>
            <a:off x="9485771" y="185755"/>
            <a:ext cx="2445092" cy="342095"/>
          </a:xfrm>
          <a:prstGeom prst="rect">
            <a:avLst/>
          </a:prstGeom>
        </p:spPr>
        <p:txBody>
          <a:bodyPr/>
          <a:lstStyle>
            <a:lvl1pPr marL="0" indent="0" algn="r" defTabSz="914377" rtl="0" eaLnBrk="1" latinLnBrk="0" hangingPunct="1">
              <a:lnSpc>
                <a:spcPct val="90000"/>
              </a:lnSpc>
              <a:spcBef>
                <a:spcPts val="40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1pPr>
            <a:lvl2pPr marL="15663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2pPr>
            <a:lvl3pPr marL="302677"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3pPr>
            <a:lvl4pPr marL="438140" indent="0" algn="l" defTabSz="914377" rtl="0" eaLnBrk="1" latinLnBrk="0" hangingPunct="1">
              <a:lnSpc>
                <a:spcPct val="90000"/>
              </a:lnSpc>
              <a:spcBef>
                <a:spcPts val="0"/>
              </a:spcBef>
              <a:spcAft>
                <a:spcPts val="800"/>
              </a:spcAft>
              <a:buClr>
                <a:schemeClr val="accent1"/>
              </a:buClr>
              <a:buFont typeface="System Font Regular"/>
              <a:buNone/>
              <a:tabLst/>
              <a:defRPr sz="800" b="0" i="0" kern="1200">
                <a:solidFill>
                  <a:schemeClr val="accent1"/>
                </a:solidFill>
                <a:latin typeface="+mn-lt"/>
                <a:ea typeface="+mn-ea"/>
                <a:cs typeface="Arial" panose="020B0604020202020204" pitchFamily="34" charset="0"/>
              </a:defRPr>
            </a:lvl4pPr>
            <a:lvl5pPr marL="558786" indent="0" algn="l" defTabSz="914377" rtl="0" eaLnBrk="1" latinLnBrk="0" hangingPunct="1">
              <a:lnSpc>
                <a:spcPct val="90000"/>
              </a:lnSpc>
              <a:spcBef>
                <a:spcPts val="0"/>
              </a:spcBef>
              <a:spcAft>
                <a:spcPts val="800"/>
              </a:spcAft>
              <a:buClr>
                <a:schemeClr val="accent1"/>
              </a:buClr>
              <a:buFont typeface="Arial" panose="020B0604020202020204" pitchFamily="34" charset="0"/>
              <a:buNone/>
              <a:tabLst/>
              <a:defRPr sz="8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377" rtl="0" eaLnBrk="1" fontAlgn="auto" latinLnBrk="0" hangingPunct="1">
              <a:lnSpc>
                <a:spcPct val="90000"/>
              </a:lnSpc>
              <a:spcBef>
                <a:spcPts val="400"/>
              </a:spcBef>
              <a:spcAft>
                <a:spcPts val="800"/>
              </a:spcAft>
              <a:buClr>
                <a:srgbClr val="002477"/>
              </a:buClr>
              <a:buSzTx/>
              <a:buFont typeface="Arial" panose="020B0604020202020204" pitchFamily="34" charset="0"/>
              <a:buNone/>
              <a:tabLst/>
              <a:defRPr/>
            </a:pPr>
            <a:r>
              <a:rPr kumimoji="0" lang="en-US" sz="800" b="0" i="0" u="none" strike="noStrike" kern="1200" cap="none" spc="0" normalizeH="0" baseline="0" noProof="0" dirty="0">
                <a:ln>
                  <a:noFill/>
                </a:ln>
                <a:solidFill>
                  <a:srgbClr val="002477"/>
                </a:solidFill>
                <a:effectLst/>
                <a:uLnTx/>
                <a:uFillTx/>
                <a:latin typeface="Arial"/>
                <a:ea typeface="+mn-ea"/>
                <a:cs typeface="Arial" panose="020B0604020202020204" pitchFamily="34" charset="0"/>
              </a:rPr>
              <a:t>Member Care |  Care Cash</a:t>
            </a:r>
            <a:endParaRPr kumimoji="0" lang="en-US" sz="100" b="0" i="0" u="none" strike="noStrike" kern="1200" cap="none" spc="0" normalizeH="0" baseline="0" noProof="0" dirty="0">
              <a:ln>
                <a:noFill/>
              </a:ln>
              <a:solidFill>
                <a:srgbClr val="002477"/>
              </a:solidFill>
              <a:effectLst/>
              <a:uLnTx/>
              <a:uFillTx/>
              <a:latin typeface="Arial"/>
              <a:ea typeface="+mn-ea"/>
              <a:cs typeface="Arial" panose="020B0604020202020204" pitchFamily="34" charset="0"/>
            </a:endParaRPr>
          </a:p>
        </p:txBody>
      </p:sp>
      <p:sp>
        <p:nvSpPr>
          <p:cNvPr id="4" name="Text Placeholder 3">
            <a:extLst>
              <a:ext uri="{FF2B5EF4-FFF2-40B4-BE49-F238E27FC236}">
                <a16:creationId xmlns:a16="http://schemas.microsoft.com/office/drawing/2014/main" id="{6EF04A45-1EC0-C33F-289A-AA5AF858F09C}"/>
              </a:ext>
            </a:extLst>
          </p:cNvPr>
          <p:cNvSpPr>
            <a:spLocks noGrp="1"/>
          </p:cNvSpPr>
          <p:nvPr>
            <p:ph type="body" sz="quarter" idx="13"/>
          </p:nvPr>
        </p:nvSpPr>
        <p:spPr>
          <a:xfrm>
            <a:off x="517234" y="2320318"/>
            <a:ext cx="4133788" cy="2217364"/>
          </a:xfrm>
        </p:spPr>
        <p:txBody>
          <a:bodyPr/>
          <a:lstStyle/>
          <a:p>
            <a:pPr marL="569912" indent="-457200">
              <a:buFont typeface="+mj-lt"/>
              <a:buAutoNum type="arabicPeriod"/>
            </a:pPr>
            <a:r>
              <a:rPr lang="en-US" dirty="0"/>
              <a:t>You must be registered on </a:t>
            </a:r>
            <a:r>
              <a:rPr lang="en-US" b="1" dirty="0">
                <a:solidFill>
                  <a:srgbClr val="196ECF"/>
                </a:solidFill>
              </a:rPr>
              <a:t>myuhc.com</a:t>
            </a:r>
            <a:r>
              <a:rPr lang="en-US" baseline="30000" dirty="0">
                <a:solidFill>
                  <a:srgbClr val="196ECF"/>
                </a:solidFill>
              </a:rPr>
              <a:t>®</a:t>
            </a:r>
            <a:r>
              <a:rPr lang="en-US" dirty="0"/>
              <a:t> to request your Care Cash debit card. Visit </a:t>
            </a:r>
            <a:r>
              <a:rPr lang="en-US" b="1" dirty="0">
                <a:solidFill>
                  <a:srgbClr val="196ECF"/>
                </a:solidFill>
              </a:rPr>
              <a:t>myuhc.com/carecash </a:t>
            </a:r>
            <a:r>
              <a:rPr lang="en-US" dirty="0"/>
              <a:t>and click </a:t>
            </a:r>
            <a:r>
              <a:rPr lang="en-US" b="1" dirty="0"/>
              <a:t>Register</a:t>
            </a:r>
            <a:r>
              <a:rPr lang="en-US" dirty="0"/>
              <a:t> or click </a:t>
            </a:r>
            <a:r>
              <a:rPr lang="en-US" b="1" dirty="0"/>
              <a:t>Sign In </a:t>
            </a:r>
            <a:r>
              <a:rPr lang="en-US" dirty="0"/>
              <a:t>if you have an existing account.</a:t>
            </a:r>
            <a:endParaRPr lang="en-US" b="1" dirty="0"/>
          </a:p>
        </p:txBody>
      </p:sp>
      <p:pic>
        <p:nvPicPr>
          <p:cNvPr id="5" name="Picture 4">
            <a:extLst>
              <a:ext uri="{FF2B5EF4-FFF2-40B4-BE49-F238E27FC236}">
                <a16:creationId xmlns:a16="http://schemas.microsoft.com/office/drawing/2014/main" id="{FB7E6F7A-8C71-44B3-DD58-140E96B2F22A}"/>
              </a:ext>
            </a:extLst>
          </p:cNvPr>
          <p:cNvPicPr>
            <a:picLocks noChangeAspect="1"/>
          </p:cNvPicPr>
          <p:nvPr/>
        </p:nvPicPr>
        <p:blipFill>
          <a:blip r:embed="rId3"/>
          <a:stretch>
            <a:fillRect/>
          </a:stretch>
        </p:blipFill>
        <p:spPr>
          <a:xfrm>
            <a:off x="5152808" y="1889729"/>
            <a:ext cx="6383410" cy="2854672"/>
          </a:xfrm>
          <a:prstGeom prst="rect">
            <a:avLst/>
          </a:prstGeom>
          <a:ln w="9525">
            <a:solidFill>
              <a:schemeClr val="accent1"/>
            </a:solidFill>
          </a:ln>
        </p:spPr>
      </p:pic>
    </p:spTree>
    <p:extLst>
      <p:ext uri="{BB962C8B-B14F-4D97-AF65-F5344CB8AC3E}">
        <p14:creationId xmlns:p14="http://schemas.microsoft.com/office/powerpoint/2010/main" val="38213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88B9C-EA70-1448-BE0B-B0EA94D8FFA6}"/>
              </a:ext>
            </a:extLst>
          </p:cNvPr>
          <p:cNvSpPr>
            <a:spLocks noGrp="1"/>
          </p:cNvSpPr>
          <p:nvPr>
            <p:ph type="title"/>
          </p:nvPr>
        </p:nvSpPr>
        <p:spPr>
          <a:xfrm>
            <a:off x="517234" y="469287"/>
            <a:ext cx="10961593" cy="704758"/>
          </a:xfrm>
        </p:spPr>
        <p:txBody>
          <a:bodyPr/>
          <a:lstStyle/>
          <a:p>
            <a:r>
              <a:rPr lang="en-US" dirty="0"/>
              <a:t>Request the Care Cash card</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5</a:t>
            </a:fld>
            <a:endParaRPr lang="en-US"/>
          </a:p>
        </p:txBody>
      </p:sp>
      <p:sp>
        <p:nvSpPr>
          <p:cNvPr id="9" name="Text Placeholder 3">
            <a:extLst>
              <a:ext uri="{FF2B5EF4-FFF2-40B4-BE49-F238E27FC236}">
                <a16:creationId xmlns:a16="http://schemas.microsoft.com/office/drawing/2014/main" id="{3717B0A1-B7B8-1AD5-B5EB-507E7A81267D}"/>
              </a:ext>
            </a:extLst>
          </p:cNvPr>
          <p:cNvSpPr txBox="1">
            <a:spLocks/>
          </p:cNvSpPr>
          <p:nvPr/>
        </p:nvSpPr>
        <p:spPr>
          <a:xfrm>
            <a:off x="1472555" y="5909513"/>
            <a:ext cx="8754522" cy="365125"/>
          </a:xfrm>
          <a:prstGeom prst="rect">
            <a:avLst/>
          </a:prstGeom>
        </p:spPr>
        <p:txBody>
          <a:bodyPr vert="horz" lIns="91440" tIns="45720" rIns="91440" bIns="45720" rtlCol="0" anchor="b">
            <a:noAutofit/>
          </a:bodyPr>
          <a:lstStyle>
            <a:lvl1pPr marL="0" indent="0" algn="l" defTabSz="914377" rtl="0" eaLnBrk="1" latinLnBrk="0" hangingPunct="1">
              <a:lnSpc>
                <a:spcPct val="100000"/>
              </a:lnSpc>
              <a:spcBef>
                <a:spcPts val="400"/>
              </a:spcBef>
              <a:spcAft>
                <a:spcPts val="800"/>
              </a:spcAft>
              <a:buClr>
                <a:schemeClr val="accent1"/>
              </a:buClr>
              <a:buFont typeface="Arial" panose="020B0604020202020204" pitchFamily="34" charset="0"/>
              <a:buNone/>
              <a:tabLst/>
              <a:defRPr sz="933" b="0" i="0" kern="1200">
                <a:solidFill>
                  <a:schemeClr val="tx2"/>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400"/>
              </a:spcBef>
              <a:spcAft>
                <a:spcPts val="800"/>
              </a:spcAft>
              <a:buClr>
                <a:srgbClr val="002477"/>
              </a:buClr>
              <a:buSzTx/>
              <a:buFont typeface="Arial" panose="020B0604020202020204" pitchFamily="34" charset="0"/>
              <a:buNone/>
              <a:tabLst/>
              <a:defRPr/>
            </a:pPr>
            <a:r>
              <a:rPr kumimoji="0" lang="en-US" sz="933" b="0" i="0" u="none" strike="noStrike" kern="1200" cap="none" spc="0" normalizeH="0" baseline="0" noProof="0" dirty="0">
                <a:ln>
                  <a:noFill/>
                </a:ln>
                <a:solidFill>
                  <a:srgbClr val="595959"/>
                </a:solidFill>
                <a:effectLst/>
                <a:uLnTx/>
                <a:uFillTx/>
                <a:latin typeface="Arial"/>
                <a:ea typeface="+mn-ea"/>
                <a:cs typeface="Arial" panose="020B0604020202020204" pitchFamily="34" charset="0"/>
              </a:rPr>
              <a:t>Member’s view of </a:t>
            </a:r>
            <a:r>
              <a:rPr kumimoji="0" lang="en-US" sz="933" b="1" i="0" u="none" strike="noStrike" kern="1200" cap="none" spc="0" normalizeH="0" baseline="0" noProof="0" dirty="0">
                <a:ln>
                  <a:noFill/>
                </a:ln>
                <a:solidFill>
                  <a:srgbClr val="595959"/>
                </a:solidFill>
                <a:effectLst/>
                <a:uLnTx/>
                <a:uFillTx/>
                <a:latin typeface="Arial"/>
                <a:ea typeface="+mn-ea"/>
                <a:cs typeface="Arial" panose="020B0604020202020204" pitchFamily="34" charset="0"/>
              </a:rPr>
              <a:t>myuhc.com</a:t>
            </a:r>
          </a:p>
        </p:txBody>
      </p:sp>
      <p:pic>
        <p:nvPicPr>
          <p:cNvPr id="3" name="Picture 2">
            <a:extLst>
              <a:ext uri="{FF2B5EF4-FFF2-40B4-BE49-F238E27FC236}">
                <a16:creationId xmlns:a16="http://schemas.microsoft.com/office/drawing/2014/main" id="{CB25D5F8-D4BC-A9A8-E4FE-7ECFAC9CD87D}"/>
              </a:ext>
            </a:extLst>
          </p:cNvPr>
          <p:cNvPicPr>
            <a:picLocks noChangeAspect="1"/>
          </p:cNvPicPr>
          <p:nvPr/>
        </p:nvPicPr>
        <p:blipFill>
          <a:blip r:embed="rId3"/>
          <a:srcRect t="4312" r="2294" b="2559"/>
          <a:stretch/>
        </p:blipFill>
        <p:spPr>
          <a:xfrm>
            <a:off x="1659452" y="1069056"/>
            <a:ext cx="7466701" cy="4937760"/>
          </a:xfrm>
          <a:prstGeom prst="rect">
            <a:avLst/>
          </a:prstGeom>
          <a:ln w="9525">
            <a:solidFill>
              <a:schemeClr val="tx1"/>
            </a:solidFill>
          </a:ln>
        </p:spPr>
      </p:pic>
      <p:sp>
        <p:nvSpPr>
          <p:cNvPr id="4" name="Rectangle 3">
            <a:extLst>
              <a:ext uri="{FF2B5EF4-FFF2-40B4-BE49-F238E27FC236}">
                <a16:creationId xmlns:a16="http://schemas.microsoft.com/office/drawing/2014/main" id="{A510A810-C595-7A47-AC0F-966FA76F57B5}"/>
              </a:ext>
            </a:extLst>
          </p:cNvPr>
          <p:cNvSpPr/>
          <p:nvPr/>
        </p:nvSpPr>
        <p:spPr>
          <a:xfrm>
            <a:off x="5126499" y="4677735"/>
            <a:ext cx="1444422" cy="132908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4E1B9B-8120-BEA9-C920-90E679F8A61E}"/>
              </a:ext>
            </a:extLst>
          </p:cNvPr>
          <p:cNvSpPr/>
          <p:nvPr/>
        </p:nvSpPr>
        <p:spPr>
          <a:xfrm>
            <a:off x="1659452" y="1414630"/>
            <a:ext cx="1572846" cy="21215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8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6244-B702-44B2-BC81-7302ED6C4CB7}"/>
              </a:ext>
            </a:extLst>
          </p:cNvPr>
          <p:cNvSpPr>
            <a:spLocks noGrp="1"/>
          </p:cNvSpPr>
          <p:nvPr>
            <p:ph type="title"/>
          </p:nvPr>
        </p:nvSpPr>
        <p:spPr/>
        <p:txBody>
          <a:bodyPr/>
          <a:lstStyle/>
          <a:p>
            <a:r>
              <a:rPr lang="en-US" dirty="0"/>
              <a:t>Register for the Care Cash card</a:t>
            </a:r>
          </a:p>
        </p:txBody>
      </p:sp>
      <p:sp>
        <p:nvSpPr>
          <p:cNvPr id="3" name="Slide Number Placeholder 2">
            <a:extLst>
              <a:ext uri="{FF2B5EF4-FFF2-40B4-BE49-F238E27FC236}">
                <a16:creationId xmlns:a16="http://schemas.microsoft.com/office/drawing/2014/main" id="{74110D98-60BB-49F6-9DD5-EF4D50201D5B}"/>
              </a:ext>
            </a:extLst>
          </p:cNvPr>
          <p:cNvSpPr>
            <a:spLocks noGrp="1"/>
          </p:cNvSpPr>
          <p:nvPr>
            <p:ph type="sldNum" sz="quarter" idx="12"/>
          </p:nvPr>
        </p:nvSpPr>
        <p:spPr/>
        <p:txBody>
          <a:bodyPr/>
          <a:lstStyle/>
          <a:p>
            <a:fld id="{90F9BDA0-AF0E-4BA8-B742-3B9C92A3E6FE}" type="slidenum">
              <a:rPr lang="en-US" smtClean="0"/>
              <a:t>6</a:t>
            </a:fld>
            <a:endParaRPr lang="en-US"/>
          </a:p>
        </p:txBody>
      </p:sp>
      <p:sp>
        <p:nvSpPr>
          <p:cNvPr id="4" name="Text Placeholder 3">
            <a:extLst>
              <a:ext uri="{FF2B5EF4-FFF2-40B4-BE49-F238E27FC236}">
                <a16:creationId xmlns:a16="http://schemas.microsoft.com/office/drawing/2014/main" id="{B6EC2282-155E-4DF2-BE0A-9C4D77540565}"/>
              </a:ext>
            </a:extLst>
          </p:cNvPr>
          <p:cNvSpPr>
            <a:spLocks noGrp="1"/>
          </p:cNvSpPr>
          <p:nvPr>
            <p:ph type="body" sz="quarter" idx="13"/>
          </p:nvPr>
        </p:nvSpPr>
        <p:spPr>
          <a:xfrm>
            <a:off x="514711" y="2656902"/>
            <a:ext cx="3131599" cy="2217364"/>
          </a:xfrm>
        </p:spPr>
        <p:txBody>
          <a:bodyPr/>
          <a:lstStyle/>
          <a:p>
            <a:pPr marL="569912" indent="-457200">
              <a:buFont typeface="+mj-lt"/>
              <a:buAutoNum type="arabicPeriod" startAt="2"/>
            </a:pPr>
            <a:r>
              <a:rPr lang="en-US" dirty="0"/>
              <a:t>Once you’re on the Care Cash page, click the </a:t>
            </a:r>
            <a:r>
              <a:rPr lang="en-US" b="1" dirty="0"/>
              <a:t>Request Care Cash card</a:t>
            </a:r>
            <a:r>
              <a:rPr lang="en-US" dirty="0"/>
              <a:t> button.</a:t>
            </a:r>
            <a:endParaRPr lang="en-US" b="1" dirty="0"/>
          </a:p>
        </p:txBody>
      </p:sp>
      <p:pic>
        <p:nvPicPr>
          <p:cNvPr id="8" name="Picture 7">
            <a:extLst>
              <a:ext uri="{FF2B5EF4-FFF2-40B4-BE49-F238E27FC236}">
                <a16:creationId xmlns:a16="http://schemas.microsoft.com/office/drawing/2014/main" id="{7FDAD697-3169-4A51-B014-B9E88D7EC774}"/>
              </a:ext>
            </a:extLst>
          </p:cNvPr>
          <p:cNvPicPr>
            <a:picLocks noChangeAspect="1"/>
          </p:cNvPicPr>
          <p:nvPr/>
        </p:nvPicPr>
        <p:blipFill rotWithShape="1">
          <a:blip r:embed="rId2"/>
          <a:srcRect l="2481" r="-1840"/>
          <a:stretch/>
        </p:blipFill>
        <p:spPr>
          <a:xfrm>
            <a:off x="3567289" y="1983733"/>
            <a:ext cx="8534400" cy="2890533"/>
          </a:xfrm>
          <a:prstGeom prst="rect">
            <a:avLst/>
          </a:prstGeom>
        </p:spPr>
      </p:pic>
    </p:spTree>
    <p:extLst>
      <p:ext uri="{BB962C8B-B14F-4D97-AF65-F5344CB8AC3E}">
        <p14:creationId xmlns:p14="http://schemas.microsoft.com/office/powerpoint/2010/main" val="34162632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63AE-D3C1-4F51-BDF8-993275E466C2}"/>
              </a:ext>
            </a:extLst>
          </p:cNvPr>
          <p:cNvSpPr>
            <a:spLocks noGrp="1"/>
          </p:cNvSpPr>
          <p:nvPr>
            <p:ph type="title"/>
          </p:nvPr>
        </p:nvSpPr>
        <p:spPr/>
        <p:txBody>
          <a:bodyPr/>
          <a:lstStyle/>
          <a:p>
            <a:r>
              <a:rPr lang="en-US"/>
              <a:t>Register for the Care Cash card</a:t>
            </a:r>
          </a:p>
        </p:txBody>
      </p:sp>
      <p:sp>
        <p:nvSpPr>
          <p:cNvPr id="3" name="Slide Number Placeholder 2">
            <a:extLst>
              <a:ext uri="{FF2B5EF4-FFF2-40B4-BE49-F238E27FC236}">
                <a16:creationId xmlns:a16="http://schemas.microsoft.com/office/drawing/2014/main" id="{AEC22FB9-F6EF-45FF-9A7F-5CCDDF98263E}"/>
              </a:ext>
            </a:extLst>
          </p:cNvPr>
          <p:cNvSpPr>
            <a:spLocks noGrp="1"/>
          </p:cNvSpPr>
          <p:nvPr>
            <p:ph type="sldNum" sz="quarter" idx="12"/>
          </p:nvPr>
        </p:nvSpPr>
        <p:spPr/>
        <p:txBody>
          <a:bodyPr/>
          <a:lstStyle/>
          <a:p>
            <a:fld id="{90F9BDA0-AF0E-4BA8-B742-3B9C92A3E6FE}" type="slidenum">
              <a:rPr lang="en-US" smtClean="0"/>
              <a:t>7</a:t>
            </a:fld>
            <a:endParaRPr lang="en-US"/>
          </a:p>
        </p:txBody>
      </p:sp>
      <p:sp>
        <p:nvSpPr>
          <p:cNvPr id="4" name="Text Placeholder 3">
            <a:extLst>
              <a:ext uri="{FF2B5EF4-FFF2-40B4-BE49-F238E27FC236}">
                <a16:creationId xmlns:a16="http://schemas.microsoft.com/office/drawing/2014/main" id="{1C1A1C14-BAD4-4A70-9AD0-1525DD032957}"/>
              </a:ext>
            </a:extLst>
          </p:cNvPr>
          <p:cNvSpPr>
            <a:spLocks noGrp="1"/>
          </p:cNvSpPr>
          <p:nvPr>
            <p:ph type="body" sz="quarter" idx="13"/>
          </p:nvPr>
        </p:nvSpPr>
        <p:spPr>
          <a:xfrm>
            <a:off x="6985418" y="2656442"/>
            <a:ext cx="4338363" cy="1947063"/>
          </a:xfrm>
        </p:spPr>
        <p:txBody>
          <a:bodyPr/>
          <a:lstStyle/>
          <a:p>
            <a:pPr marL="457200" indent="-457200">
              <a:buFont typeface="+mj-lt"/>
              <a:buAutoNum type="arabicPeriod" startAt="3"/>
            </a:pPr>
            <a:r>
              <a:rPr lang="en-US" dirty="0"/>
              <a:t>Follow the prompts to verify your address and contact info or make any required updates. When you’re finished, click the </a:t>
            </a:r>
            <a:r>
              <a:rPr lang="en-US" b="1" dirty="0"/>
              <a:t>Request Care Cash card</a:t>
            </a:r>
            <a:r>
              <a:rPr lang="en-US" dirty="0"/>
              <a:t> button.</a:t>
            </a:r>
          </a:p>
          <a:p>
            <a:endParaRPr lang="en-US" dirty="0"/>
          </a:p>
        </p:txBody>
      </p:sp>
      <p:pic>
        <p:nvPicPr>
          <p:cNvPr id="9" name="Picture 8">
            <a:extLst>
              <a:ext uri="{FF2B5EF4-FFF2-40B4-BE49-F238E27FC236}">
                <a16:creationId xmlns:a16="http://schemas.microsoft.com/office/drawing/2014/main" id="{69745F1B-C576-40B5-91A4-B80372CAA4A2}"/>
              </a:ext>
            </a:extLst>
          </p:cNvPr>
          <p:cNvPicPr>
            <a:picLocks noChangeAspect="1"/>
          </p:cNvPicPr>
          <p:nvPr/>
        </p:nvPicPr>
        <p:blipFill>
          <a:blip r:embed="rId2"/>
          <a:stretch>
            <a:fillRect/>
          </a:stretch>
        </p:blipFill>
        <p:spPr>
          <a:xfrm>
            <a:off x="668083" y="1510251"/>
            <a:ext cx="6317336" cy="4239448"/>
          </a:xfrm>
          <a:prstGeom prst="rect">
            <a:avLst/>
          </a:prstGeom>
          <a:ln w="9525">
            <a:solidFill>
              <a:schemeClr val="tx1"/>
            </a:solidFill>
          </a:ln>
        </p:spPr>
      </p:pic>
    </p:spTree>
    <p:extLst>
      <p:ext uri="{BB962C8B-B14F-4D97-AF65-F5344CB8AC3E}">
        <p14:creationId xmlns:p14="http://schemas.microsoft.com/office/powerpoint/2010/main" val="41099074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D08-2BA9-4873-8906-1C6AC4D21BE3}"/>
              </a:ext>
            </a:extLst>
          </p:cNvPr>
          <p:cNvSpPr>
            <a:spLocks noGrp="1"/>
          </p:cNvSpPr>
          <p:nvPr>
            <p:ph type="title"/>
          </p:nvPr>
        </p:nvSpPr>
        <p:spPr/>
        <p:txBody>
          <a:bodyPr/>
          <a:lstStyle/>
          <a:p>
            <a:r>
              <a:rPr lang="en-US"/>
              <a:t>Register for the Care Cash card</a:t>
            </a:r>
          </a:p>
        </p:txBody>
      </p:sp>
      <p:sp>
        <p:nvSpPr>
          <p:cNvPr id="3" name="Slide Number Placeholder 2">
            <a:extLst>
              <a:ext uri="{FF2B5EF4-FFF2-40B4-BE49-F238E27FC236}">
                <a16:creationId xmlns:a16="http://schemas.microsoft.com/office/drawing/2014/main" id="{F7F30466-E71F-4F8A-9E78-2626853A9445}"/>
              </a:ext>
            </a:extLst>
          </p:cNvPr>
          <p:cNvSpPr>
            <a:spLocks noGrp="1"/>
          </p:cNvSpPr>
          <p:nvPr>
            <p:ph type="sldNum" sz="quarter" idx="12"/>
          </p:nvPr>
        </p:nvSpPr>
        <p:spPr/>
        <p:txBody>
          <a:bodyPr/>
          <a:lstStyle/>
          <a:p>
            <a:fld id="{90F9BDA0-AF0E-4BA8-B742-3B9C92A3E6FE}" type="slidenum">
              <a:rPr lang="en-US" smtClean="0"/>
              <a:t>8</a:t>
            </a:fld>
            <a:endParaRPr lang="en-US"/>
          </a:p>
        </p:txBody>
      </p:sp>
      <p:sp>
        <p:nvSpPr>
          <p:cNvPr id="4" name="Text Placeholder 3">
            <a:extLst>
              <a:ext uri="{FF2B5EF4-FFF2-40B4-BE49-F238E27FC236}">
                <a16:creationId xmlns:a16="http://schemas.microsoft.com/office/drawing/2014/main" id="{E58A709F-7E00-4A10-AC45-18E9887E1E42}"/>
              </a:ext>
            </a:extLst>
          </p:cNvPr>
          <p:cNvSpPr>
            <a:spLocks noGrp="1"/>
          </p:cNvSpPr>
          <p:nvPr>
            <p:ph type="body" sz="quarter" idx="13"/>
          </p:nvPr>
        </p:nvSpPr>
        <p:spPr>
          <a:xfrm>
            <a:off x="499874" y="2702560"/>
            <a:ext cx="4224526" cy="1483360"/>
          </a:xfrm>
        </p:spPr>
        <p:txBody>
          <a:bodyPr/>
          <a:lstStyle/>
          <a:p>
            <a:pPr marL="457200" indent="-457200">
              <a:buFont typeface="+mj-lt"/>
              <a:buAutoNum type="arabicPeriod" startAt="4"/>
            </a:pPr>
            <a:r>
              <a:rPr lang="en-US" dirty="0"/>
              <a:t>A confirmation message will appear to let you know your card has been requested. Your card should arrive by mail within </a:t>
            </a:r>
            <a:br>
              <a:rPr lang="en-US" dirty="0"/>
            </a:br>
            <a:r>
              <a:rPr lang="en-US" dirty="0"/>
              <a:t>7–10 business days.</a:t>
            </a:r>
          </a:p>
        </p:txBody>
      </p:sp>
      <p:pic>
        <p:nvPicPr>
          <p:cNvPr id="9" name="Picture 8">
            <a:extLst>
              <a:ext uri="{FF2B5EF4-FFF2-40B4-BE49-F238E27FC236}">
                <a16:creationId xmlns:a16="http://schemas.microsoft.com/office/drawing/2014/main" id="{6A47FB0C-A4B1-4A30-9786-EB6D75E87B76}"/>
              </a:ext>
            </a:extLst>
          </p:cNvPr>
          <p:cNvPicPr>
            <a:picLocks noChangeAspect="1"/>
          </p:cNvPicPr>
          <p:nvPr/>
        </p:nvPicPr>
        <p:blipFill>
          <a:blip r:embed="rId2"/>
          <a:stretch>
            <a:fillRect/>
          </a:stretch>
        </p:blipFill>
        <p:spPr>
          <a:xfrm>
            <a:off x="5019860" y="1681780"/>
            <a:ext cx="6918390" cy="3896388"/>
          </a:xfrm>
          <a:prstGeom prst="rect">
            <a:avLst/>
          </a:prstGeom>
          <a:ln w="9525">
            <a:solidFill>
              <a:schemeClr val="tx1"/>
            </a:solidFill>
          </a:ln>
        </p:spPr>
      </p:pic>
    </p:spTree>
    <p:extLst>
      <p:ext uri="{BB962C8B-B14F-4D97-AF65-F5344CB8AC3E}">
        <p14:creationId xmlns:p14="http://schemas.microsoft.com/office/powerpoint/2010/main" val="27976519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79BC-4C1C-47BB-8E1E-D4271123497A}"/>
              </a:ext>
            </a:extLst>
          </p:cNvPr>
          <p:cNvSpPr>
            <a:spLocks noGrp="1"/>
          </p:cNvSpPr>
          <p:nvPr>
            <p:ph type="title"/>
          </p:nvPr>
        </p:nvSpPr>
        <p:spPr/>
        <p:txBody>
          <a:bodyPr/>
          <a:lstStyle/>
          <a:p>
            <a:r>
              <a:rPr lang="en-US" dirty="0"/>
              <a:t>Activate your card</a:t>
            </a:r>
          </a:p>
        </p:txBody>
      </p:sp>
      <p:sp>
        <p:nvSpPr>
          <p:cNvPr id="3" name="Slide Number Placeholder 2">
            <a:extLst>
              <a:ext uri="{FF2B5EF4-FFF2-40B4-BE49-F238E27FC236}">
                <a16:creationId xmlns:a16="http://schemas.microsoft.com/office/drawing/2014/main" id="{F25DA42D-FA0C-41FF-9EC5-38F361A5BE59}"/>
              </a:ext>
            </a:extLst>
          </p:cNvPr>
          <p:cNvSpPr>
            <a:spLocks noGrp="1"/>
          </p:cNvSpPr>
          <p:nvPr>
            <p:ph type="sldNum" sz="quarter" idx="12"/>
          </p:nvPr>
        </p:nvSpPr>
        <p:spPr/>
        <p:txBody>
          <a:bodyPr/>
          <a:lstStyle/>
          <a:p>
            <a:fld id="{90F9BDA0-AF0E-4BA8-B742-3B9C92A3E6FE}" type="slidenum">
              <a:rPr lang="en-US" smtClean="0"/>
              <a:t>9</a:t>
            </a:fld>
            <a:endParaRPr lang="en-US"/>
          </a:p>
        </p:txBody>
      </p:sp>
      <p:sp>
        <p:nvSpPr>
          <p:cNvPr id="4" name="Text Placeholder 3">
            <a:extLst>
              <a:ext uri="{FF2B5EF4-FFF2-40B4-BE49-F238E27FC236}">
                <a16:creationId xmlns:a16="http://schemas.microsoft.com/office/drawing/2014/main" id="{6169B4B6-488A-4251-B1B8-83C86831FCC1}"/>
              </a:ext>
            </a:extLst>
          </p:cNvPr>
          <p:cNvSpPr>
            <a:spLocks noGrp="1"/>
          </p:cNvSpPr>
          <p:nvPr>
            <p:ph type="body" sz="quarter" idx="13"/>
          </p:nvPr>
        </p:nvSpPr>
        <p:spPr>
          <a:xfrm>
            <a:off x="514712" y="1862937"/>
            <a:ext cx="6043167" cy="3725063"/>
          </a:xfrm>
        </p:spPr>
        <p:txBody>
          <a:bodyPr/>
          <a:lstStyle/>
          <a:p>
            <a:pPr marL="457200" indent="-457200">
              <a:buFont typeface="+mj-lt"/>
              <a:buAutoNum type="arabicPeriod" startAt="5"/>
            </a:pPr>
            <a:r>
              <a:rPr lang="en-US" dirty="0"/>
              <a:t>Once you receive your card, you’ll need to activate it by calling the toll-free phone number listed on the card sticker.</a:t>
            </a:r>
          </a:p>
          <a:p>
            <a:pPr marL="457200" indent="-457200">
              <a:buFont typeface="+mj-lt"/>
              <a:buAutoNum type="arabicPeriod" startAt="5"/>
            </a:pPr>
            <a:endParaRPr lang="en-US" dirty="0"/>
          </a:p>
        </p:txBody>
      </p:sp>
      <p:pic>
        <p:nvPicPr>
          <p:cNvPr id="6" name="Picture 5">
            <a:extLst>
              <a:ext uri="{FF2B5EF4-FFF2-40B4-BE49-F238E27FC236}">
                <a16:creationId xmlns:a16="http://schemas.microsoft.com/office/drawing/2014/main" id="{EB4A72C3-77BF-4304-A16F-135644A27E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47666" y="1862937"/>
            <a:ext cx="4033115" cy="2521395"/>
          </a:xfrm>
          <a:prstGeom prst="rect">
            <a:avLst/>
          </a:prstGeom>
        </p:spPr>
      </p:pic>
      <p:sp>
        <p:nvSpPr>
          <p:cNvPr id="8" name="Rectangle: Rounded Corners 7">
            <a:extLst>
              <a:ext uri="{FF2B5EF4-FFF2-40B4-BE49-F238E27FC236}">
                <a16:creationId xmlns:a16="http://schemas.microsoft.com/office/drawing/2014/main" id="{F89233DD-18AA-4E7F-8D9A-840FED5AE232}"/>
              </a:ext>
            </a:extLst>
          </p:cNvPr>
          <p:cNvSpPr/>
          <p:nvPr/>
        </p:nvSpPr>
        <p:spPr>
          <a:xfrm>
            <a:off x="7355840" y="2875617"/>
            <a:ext cx="3708400" cy="69400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To activate your card, call</a:t>
            </a:r>
          </a:p>
          <a:p>
            <a:pPr algn="ctr"/>
            <a:r>
              <a:rPr lang="en-US" sz="1400" dirty="0">
                <a:solidFill>
                  <a:srgbClr val="002060"/>
                </a:solidFill>
              </a:rPr>
              <a:t>1-833-573-8144 </a:t>
            </a:r>
          </a:p>
        </p:txBody>
      </p:sp>
    </p:spTree>
    <p:extLst>
      <p:ext uri="{BB962C8B-B14F-4D97-AF65-F5344CB8AC3E}">
        <p14:creationId xmlns:p14="http://schemas.microsoft.com/office/powerpoint/2010/main" val="16756484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3A0D5D8DF3AA43AB1D68BE8AD4D6C6" ma:contentTypeVersion="6" ma:contentTypeDescription="Create a new document." ma:contentTypeScope="" ma:versionID="512a0638253ca0f0625af36d0b4991b5">
  <xsd:schema xmlns:xsd="http://www.w3.org/2001/XMLSchema" xmlns:xs="http://www.w3.org/2001/XMLSchema" xmlns:p="http://schemas.microsoft.com/office/2006/metadata/properties" xmlns:ns2="91ea3689-f577-4dc5-82d7-d13dd479dd9f" targetNamespace="http://schemas.microsoft.com/office/2006/metadata/properties" ma:root="true" ma:fieldsID="6b98d4b803ca40c4faf9756b1ebb41da" ns2:_="">
    <xsd:import namespace="91ea3689-f577-4dc5-82d7-d13dd479dd9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a3689-f577-4dc5-82d7-d13dd479d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A137E4-B8EC-4AE0-9A9C-16138A348071}">
  <ds:schemaRefs>
    <ds:schemaRef ds:uri="http://schemas.microsoft.com/sharepoint/v3/contenttype/forms"/>
  </ds:schemaRefs>
</ds:datastoreItem>
</file>

<file path=customXml/itemProps2.xml><?xml version="1.0" encoding="utf-8"?>
<ds:datastoreItem xmlns:ds="http://schemas.openxmlformats.org/officeDocument/2006/customXml" ds:itemID="{8E0495C3-EFD9-4C7A-950E-1686FB20015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1ea3689-f577-4dc5-82d7-d13dd479dd9f"/>
    <ds:schemaRef ds:uri="http://www.w3.org/XML/1998/namespace"/>
    <ds:schemaRef ds:uri="http://purl.org/dc/terms/"/>
  </ds:schemaRefs>
</ds:datastoreItem>
</file>

<file path=customXml/itemProps3.xml><?xml version="1.0" encoding="utf-8"?>
<ds:datastoreItem xmlns:ds="http://schemas.openxmlformats.org/officeDocument/2006/customXml" ds:itemID="{D4E612C1-4234-4150-9372-F5A191C15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a3689-f577-4dc5-82d7-d13dd479d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45274</TotalTime>
  <Words>1516</Words>
  <Application>Microsoft Office PowerPoint</Application>
  <PresentationFormat>Widescreen</PresentationFormat>
  <Paragraphs>122</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adobe-clean</vt:lpstr>
      <vt:lpstr>Arial</vt:lpstr>
      <vt:lpstr>Calibri</vt:lpstr>
      <vt:lpstr>Courier New</vt:lpstr>
      <vt:lpstr>Georgia</vt:lpstr>
      <vt:lpstr>ProximaNova-Regular</vt:lpstr>
      <vt:lpstr>System Font Regular</vt:lpstr>
      <vt:lpstr>Master Theme</vt:lpstr>
      <vt:lpstr>Care Cash Program</vt:lpstr>
      <vt:lpstr>Introducing Care Cash</vt:lpstr>
      <vt:lpstr>Request your card</vt:lpstr>
      <vt:lpstr>Sign in or register on myuhc.com</vt:lpstr>
      <vt:lpstr>Request the Care Cash card</vt:lpstr>
      <vt:lpstr>Register for the Care Cash card</vt:lpstr>
      <vt:lpstr>Register for the Care Cash card</vt:lpstr>
      <vt:lpstr>Register for the Care Cash card</vt:lpstr>
      <vt:lpstr>Activate your card</vt:lpstr>
      <vt:lpstr>Find eligible care</vt:lpstr>
      <vt:lpstr>Find eligible providers </vt:lpstr>
      <vt:lpstr>Ineligible services</vt:lpstr>
      <vt:lpstr>Ineligible services </vt:lpstr>
      <vt:lpstr>Balance and transactions</vt:lpstr>
      <vt:lpstr>Check balance and recent transactions</vt:lpstr>
      <vt:lpstr>Card declines </vt:lpstr>
      <vt:lpstr>What if my Card declines at a Care Cash provider?</vt:lpstr>
      <vt:lpstr>Reload your card</vt:lpstr>
      <vt:lpstr>Reload your registered Care Cash card</vt:lpstr>
      <vt:lpstr>Reload your registered Care Cash card</vt:lpstr>
      <vt:lpstr>Reload your registered Care Cash card</vt:lpstr>
      <vt:lpstr>Reload your registered Care Cash card</vt:lpstr>
      <vt:lpstr>Reload processing confirmation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EI242999843_UHC-Rewards-KA-NA-Employer_Presentation</dc:title>
  <dc:subject/>
  <dc:creator>UnitedHealthcare</dc:creator>
  <cp:keywords/>
  <dc:description/>
  <cp:lastModifiedBy>Fortner, Katherine</cp:lastModifiedBy>
  <cp:revision>555</cp:revision>
  <cp:lastPrinted>2024-03-14T15:08:16Z</cp:lastPrinted>
  <dcterms:created xsi:type="dcterms:W3CDTF">2020-04-04T18:38:29Z</dcterms:created>
  <dcterms:modified xsi:type="dcterms:W3CDTF">2024-11-27T14:47:02Z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2023-01-03T20:26:04Z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d15b2d8c-4403-441a-b5e7-6663c9139c32</vt:lpwstr>
  </property>
  <property fmtid="{D5CDD505-2E9C-101B-9397-08002B2CF9AE}" pid="8" name="MSIP_Label_a8a73c85-e524-44a6-bd58-7df7ef87be8f_ContentBits">
    <vt:lpwstr>0</vt:lpwstr>
  </property>
  <property fmtid="{D5CDD505-2E9C-101B-9397-08002B2CF9AE}" pid="9" name="ContentTypeId">
    <vt:lpwstr>0x010100F83A0D5D8DF3AA43AB1D68BE8AD4D6C6</vt:lpwstr>
  </property>
</Properties>
</file>